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vnd.openxmlformats-officedocument.spreadsheetml.sheet" Extension="xlsx"/>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themeOverride+xml" PartName="/ppt/theme/themeOverride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themeOverride+xml" PartName="/ppt/theme/themeOverride2.xml"/>
  <Override ContentType="application/vnd.openxmlformats-officedocument.presentationml.notesSlide+xml" PartName="/ppt/notesSlides/notesSlide3.xml"/>
  <Override ContentType="application/vnd.openxmlformats-officedocument.drawingml.chart+xml" PartName="/ppt/charts/chart3.xml"/>
  <Override ContentType="application/vnd.ms-office.chartstyle+xml" PartName="/ppt/charts/style3.xml"/>
  <Override ContentType="application/vnd.ms-office.chartcolorstyle+xml" PartName="/ppt/charts/colors3.xml"/>
  <Override ContentType="application/vnd.openxmlformats-officedocument.themeOverride+xml" PartName="/ppt/theme/themeOverride3.xml"/>
  <Override ContentType="application/vnd.openxmlformats-officedocument.drawingml.chart+xml" PartName="/ppt/charts/chart4.xml"/>
  <Override ContentType="application/vnd.ms-office.chartstyle+xml" PartName="/ppt/charts/style4.xml"/>
  <Override ContentType="application/vnd.ms-office.chartcolorstyle+xml" PartName="/ppt/charts/colors4.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comments+xml" PartName="/ppt/comments/comment1.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package.core-properties+xml" PartName="/docProps/core.xml"/>
  <Override ContentType="application/vnd.openxmlformats-officedocument.extended-properties+xml" PartName="/docProps/app.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3" r:id="rId2"/>
  </p:sldMasterIdLst>
  <p:notesMasterIdLst>
    <p:notesMasterId r:id="rId41"/>
  </p:notesMasterIdLst>
  <p:sldIdLst>
    <p:sldId id="2376" r:id="rId3"/>
    <p:sldId id="2377" r:id="rId4"/>
    <p:sldId id="2378" r:id="rId5"/>
    <p:sldId id="2380" r:id="rId6"/>
    <p:sldId id="705" r:id="rId7"/>
    <p:sldId id="2283" r:id="rId8"/>
    <p:sldId id="2284" r:id="rId9"/>
    <p:sldId id="2285" r:id="rId10"/>
    <p:sldId id="310" r:id="rId11"/>
    <p:sldId id="2003" r:id="rId12"/>
    <p:sldId id="2286" r:id="rId13"/>
    <p:sldId id="2381" r:id="rId14"/>
    <p:sldId id="710" r:id="rId15"/>
    <p:sldId id="2288" r:id="rId16"/>
    <p:sldId id="311" r:id="rId17"/>
    <p:sldId id="2364" r:id="rId18"/>
    <p:sldId id="2363" r:id="rId19"/>
    <p:sldId id="2309" r:id="rId20"/>
    <p:sldId id="2365" r:id="rId21"/>
    <p:sldId id="2366" r:id="rId22"/>
    <p:sldId id="2289" r:id="rId23"/>
    <p:sldId id="2367" r:id="rId24"/>
    <p:sldId id="2351" r:id="rId25"/>
    <p:sldId id="2346" r:id="rId26"/>
    <p:sldId id="2352" r:id="rId27"/>
    <p:sldId id="2368" r:id="rId28"/>
    <p:sldId id="2290" r:id="rId29"/>
    <p:sldId id="2369" r:id="rId30"/>
    <p:sldId id="2292" r:id="rId31"/>
    <p:sldId id="2370" r:id="rId32"/>
    <p:sldId id="2374" r:id="rId33"/>
    <p:sldId id="2375" r:id="rId34"/>
    <p:sldId id="2360" r:id="rId35"/>
    <p:sldId id="2347" r:id="rId36"/>
    <p:sldId id="2361" r:id="rId37"/>
    <p:sldId id="2373" r:id="rId38"/>
    <p:sldId id="2348" r:id="rId39"/>
    <p:sldId id="2359" r:id="rId40"/>
  </p:sldIdLst>
  <p:sldSz cx="12192000" cy="6858000"/>
  <p:notesSz cx="6858000" cy="9144000"/>
  <p:embeddedFontLst>
    <p:embeddedFont>
      <p:font typeface="DM Sans Medium" pitchFamily="2" charset="77"/>
      <p:regular r:id="rId42"/>
      <p:italic r:id="rId43"/>
    </p:embeddedFont>
    <p:embeddedFont>
      <p:font typeface="Fira Sans Extra Condensed" panose="020B05030500000200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Times" panose="02020603050405020304" pitchFamily="18"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úc Mạnh" initials="PM" lastIdx="1" clrIdx="0">
    <p:extLst>
      <p:ext uri="{19B8F6BF-5375-455C-9EA6-DF929625EA0E}">
        <p15:presenceInfo xmlns:p15="http://schemas.microsoft.com/office/powerpoint/2012/main" userId="10e40b90c369dd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35" autoAdjust="0"/>
    <p:restoredTop sz="86261"/>
  </p:normalViewPr>
  <p:slideViewPr>
    <p:cSldViewPr snapToGrid="0">
      <p:cViewPr varScale="1">
        <p:scale>
          <a:sx n="98" d="100"/>
          <a:sy n="98" d="100"/>
        </p:scale>
        <p:origin x="1184"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D:\GreenDC\2025\2.%20WB_VSUEE\IE\VSUEE.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GreenDC\2025\2.%20WB_VSUEE\IE\VSUEE.xlsx" TargetMode="External"/></Relationships>
</file>

<file path=ppt/charts/_rels/chart3.xml.rels><?xml version="1.0" encoding="UTF-8" standalone="yes" ?><Relationships xmlns="http://schemas.openxmlformats.org/package/2006/relationships"><Relationship Id="rId3" Target="../theme/themeOverride3.xml" Type="http://schemas.openxmlformats.org/officeDocument/2006/relationships/themeOverride"/><Relationship Id="rId2" Target="colors3.xml" Type="http://schemas.microsoft.com/office/2011/relationships/chartColorStyle"/><Relationship Id="rId1" Target="style3.xml" Type="http://schemas.microsoft.com/office/2011/relationships/chartStyle"/><Relationship Id="rId4" Target="NULL" TargetMode="External" Type="http://schemas.openxmlformats.org/officeDocument/2006/relationships/oleObject"/></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C200-4C92-9FE9-3C0D28FF07D1}"/>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C200-4C92-9FE9-3C0D28FF07D1}"/>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C200-4C92-9FE9-3C0D28FF07D1}"/>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C200-4C92-9FE9-3C0D28FF07D1}"/>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C200-4C92-9FE9-3C0D28FF07D1}"/>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C200-4C92-9FE9-3C0D28FF07D1}"/>
              </c:ext>
            </c:extLst>
          </c:dPt>
          <c:dLbls>
            <c:dLbl>
              <c:idx val="0"/>
              <c:numFmt formatCode="0.0%" sourceLinked="0"/>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C200-4C92-9FE9-3C0D28FF07D1}"/>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Sheet1!$A$4:$A$9</c:f>
              <c:strCache>
                <c:ptCount val="6"/>
                <c:pt idx="0">
                  <c:v>Industry</c:v>
                </c:pt>
                <c:pt idx="1">
                  <c:v>Agriculture</c:v>
                </c:pt>
                <c:pt idx="2">
                  <c:v>Transport</c:v>
                </c:pt>
                <c:pt idx="3">
                  <c:v>Service</c:v>
                </c:pt>
                <c:pt idx="4">
                  <c:v>Household</c:v>
                </c:pt>
                <c:pt idx="5">
                  <c:v>Non-energy</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C200-4C92-9FE9-3C0D28FF07D1}"/>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1800" b="1"/>
              <a:t>2023</a:t>
            </a:r>
          </a:p>
        </c:rich>
      </c:tx>
      <c:overlay val="0"/>
      <c:spPr>
        <a:noFill/>
        <a:ln>
          <a:noFill/>
        </a:ln>
        <a:effectLst/>
      </c:spPr>
      <c:txPr>
        <a:bodyPr rot="0" spcFirstLastPara="1" vertOverflow="ellipsis" vert="horz" wrap="square" anchor="ctr" anchorCtr="1"/>
        <a:lstStyle/>
        <a:p>
          <a:pPr>
            <a:defRPr sz="18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31A4-4652-988E-44C234F30855}"/>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31A4-4652-988E-44C234F30855}"/>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31A4-4652-988E-44C234F30855}"/>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31A4-4652-988E-44C234F30855}"/>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31A4-4652-988E-44C234F30855}"/>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31A4-4652-988E-44C234F30855}"/>
              </c:ext>
            </c:extLst>
          </c:dPt>
          <c:dLbls>
            <c:dLbl>
              <c:idx val="0"/>
              <c:numFmt formatCode="0.0%" sourceLinked="0"/>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31A4-4652-988E-44C234F30855}"/>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Sheet1!$A$4:$A$9</c:f>
              <c:strCache>
                <c:ptCount val="6"/>
                <c:pt idx="0">
                  <c:v>Industry</c:v>
                </c:pt>
                <c:pt idx="1">
                  <c:v>Agriculture</c:v>
                </c:pt>
                <c:pt idx="2">
                  <c:v>Transport</c:v>
                </c:pt>
                <c:pt idx="3">
                  <c:v>Service</c:v>
                </c:pt>
                <c:pt idx="4">
                  <c:v>Household</c:v>
                </c:pt>
                <c:pt idx="5">
                  <c:v>Non-energy</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31A4-4652-988E-44C234F3085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1"/>
          <c:order val="1"/>
          <c:tx>
            <c:strRef>
              <c:f>Sheet1!$E$4</c:f>
              <c:strCache>
                <c:ptCount val="1"/>
                <c:pt idx="0">
                  <c:v>Energy using of DEUs (kTOE) </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2B00-4EB3-8D6C-5FEF67302746}"/>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Number of DEUs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2B00-4EB3-8D6C-5FEF67302746}"/>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800"/>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5-08-04T16:55:03.554" idx="1">
    <p:pos x="7310" y="3305"/>
    <p:text>Có thể nêu rõ mức cải thiện (%) của ngành xi măng giai đoạn 2010–2015 không? Có dữ liệu nào mới hơn 2015 không – vì nay đã là năm 2025</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0881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61676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https://csis-website-prod.s3.amazonaws.com/s3fs-public/Son_Energy_Vietnam_Background_V1.pdf?</a:t>
            </a:r>
          </a:p>
        </p:txBody>
      </p:sp>
    </p:spTree>
    <p:extLst>
      <p:ext uri="{BB962C8B-B14F-4D97-AF65-F5344CB8AC3E}">
        <p14:creationId xmlns:p14="http://schemas.microsoft.com/office/powerpoint/2010/main" val="514901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https://csis-website-prod.s3.amazonaws.com/s3fs-public/Son_Energy_Vietnam_Background_V1.pdf?</a:t>
            </a:r>
          </a:p>
        </p:txBody>
      </p:sp>
    </p:spTree>
    <p:extLst>
      <p:ext uri="{BB962C8B-B14F-4D97-AF65-F5344CB8AC3E}">
        <p14:creationId xmlns:p14="http://schemas.microsoft.com/office/powerpoint/2010/main" val="2670326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16</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124813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568339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35519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05568885"/>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2665438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9405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29661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57907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74250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09986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52900511"/>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mtClean="0">
                <a:ea typeface="+mn-ea"/>
              </a:rPr>
              <a:pPr defTabSz="914363">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11768898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95397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39590173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4" r:id="rId5"/>
    <p:sldLayoutId id="2147483655" r:id="rId6"/>
    <p:sldLayoutId id="2147483656" r:id="rId7"/>
    <p:sldLayoutId id="2147483657" r:id="rId8"/>
    <p:sldLayoutId id="2147483661" r:id="rId9"/>
    <p:sldLayoutId id="214748366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705788506"/>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arget="../media/image6.jpeg" Type="http://schemas.openxmlformats.org/officeDocument/2006/relationships/image"/><Relationship Id="rId2" Target="../notesSlides/notesSlide6.xml" Type="http://schemas.openxmlformats.org/officeDocument/2006/relationships/notesSlide"/><Relationship Id="rId1" Target="../slideLayouts/slideLayout3.xml" Type="http://schemas.openxmlformats.org/officeDocument/2006/relationships/slideLayout"/></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arget="../media/image21.jpeg" Type="http://schemas.openxmlformats.org/officeDocument/2006/relationships/image"/><Relationship Id="rId2" Target="https://reporters.es/2021/12/30/ecco2-is-born-at-lafargeholcims-carboneras-factory/" TargetMode="External" Type="http://schemas.openxmlformats.org/officeDocument/2006/relationships/hyperlink"/><Relationship Id="rId1" Target="../slideLayouts/slideLayout2.xml" Type="http://schemas.openxmlformats.org/officeDocument/2006/relationships/slideLayout"/><Relationship Id="rId4" Target="https://www.osti.gov/servlets/purl/1241314" TargetMode="External" Type="http://schemas.openxmlformats.org/officeDocument/2006/relationships/hyperlink"/></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arget="../media/image5.jpeg" Type="http://schemas.openxmlformats.org/officeDocument/2006/relationships/image"/><Relationship Id="rId2" Target="../charts/chart4.xml" Type="http://schemas.openxmlformats.org/officeDocument/2006/relationships/chart"/><Relationship Id="rId1" Target="../slideLayouts/slideLayout3.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7347" y="3163607"/>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1337100"/>
            <a:ext cx="648055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4.2: </a:t>
            </a:r>
          </a:p>
          <a:p>
            <a:pPr marL="41009" indent="0">
              <a:buClr>
                <a:schemeClr val="accent1">
                  <a:lumMod val="50000"/>
                </a:schemeClr>
              </a:buClr>
            </a:pPr>
            <a:r>
              <a:rPr lang="en-US" sz="2000" b="1" dirty="0">
                <a:solidFill>
                  <a:schemeClr val="accent1">
                    <a:lumMod val="50000"/>
                  </a:schemeClr>
                </a:solidFill>
              </a:rPr>
              <a:t>Current and potential of EE in  Cement industry in Vietnam</a:t>
            </a:r>
          </a:p>
        </p:txBody>
      </p:sp>
    </p:spTree>
    <p:extLst>
      <p:ext uri="{BB962C8B-B14F-4D97-AF65-F5344CB8AC3E}">
        <p14:creationId xmlns:p14="http://schemas.microsoft.com/office/powerpoint/2010/main" val="3094544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a:xfrm>
            <a:off x="0" y="548633"/>
            <a:ext cx="12192000" cy="495200"/>
          </a:xfrm>
        </p:spPr>
        <p:txBody>
          <a:bodyPr>
            <a:noAutofit/>
          </a:bodyPr>
          <a:lstStyle/>
          <a:p>
            <a:r>
              <a:rPr lang="en-US" sz="2400" dirty="0">
                <a:solidFill>
                  <a:schemeClr val="accent1">
                    <a:lumMod val="50000"/>
                  </a:schemeClr>
                </a:solidFill>
              </a:rPr>
              <a:t>6. ENERGY EFICIENCY POTENTIAL OF SOME TYPICAL INDUSTRIES</a:t>
            </a:r>
            <a:endParaRPr lang="en-VN" sz="2400"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618881" y="6423686"/>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graphicFrame>
        <p:nvGraphicFramePr>
          <p:cNvPr id="5" name="Table 4">
            <a:extLst>
              <a:ext uri="{FF2B5EF4-FFF2-40B4-BE49-F238E27FC236}">
                <a16:creationId xmlns:a16="http://schemas.microsoft.com/office/drawing/2014/main" id="{80ECBE41-8AE0-4A9B-A310-1E8C1D767A22}"/>
              </a:ext>
            </a:extLst>
          </p:cNvPr>
          <p:cNvGraphicFramePr>
            <a:graphicFrameLocks noGrp="1"/>
          </p:cNvGraphicFramePr>
          <p:nvPr>
            <p:extLst>
              <p:ext uri="{D42A27DB-BD31-4B8C-83A1-F6EECF244321}">
                <p14:modId xmlns:p14="http://schemas.microsoft.com/office/powerpoint/2010/main" val="8389718"/>
              </p:ext>
            </p:extLst>
          </p:nvPr>
        </p:nvGraphicFramePr>
        <p:xfrm>
          <a:off x="2374857" y="1380150"/>
          <a:ext cx="7442286" cy="4945078"/>
        </p:xfrm>
        <a:graphic>
          <a:graphicData uri="http://schemas.openxmlformats.org/drawingml/2006/table">
            <a:tbl>
              <a:tblPr/>
              <a:tblGrid>
                <a:gridCol w="2480762">
                  <a:extLst>
                    <a:ext uri="{9D8B030D-6E8A-4147-A177-3AD203B41FA5}">
                      <a16:colId xmlns:a16="http://schemas.microsoft.com/office/drawing/2014/main" val="2026023640"/>
                    </a:ext>
                  </a:extLst>
                </a:gridCol>
                <a:gridCol w="3034753">
                  <a:extLst>
                    <a:ext uri="{9D8B030D-6E8A-4147-A177-3AD203B41FA5}">
                      <a16:colId xmlns:a16="http://schemas.microsoft.com/office/drawing/2014/main" val="465127138"/>
                    </a:ext>
                  </a:extLst>
                </a:gridCol>
                <a:gridCol w="1926771">
                  <a:extLst>
                    <a:ext uri="{9D8B030D-6E8A-4147-A177-3AD203B41FA5}">
                      <a16:colId xmlns:a16="http://schemas.microsoft.com/office/drawing/2014/main" val="512197336"/>
                    </a:ext>
                  </a:extLst>
                </a:gridCol>
              </a:tblGrid>
              <a:tr h="258581">
                <a:tc>
                  <a:txBody>
                    <a:bodyPr/>
                    <a:lstStyle/>
                    <a:p>
                      <a:pPr algn="ctr"/>
                      <a:r>
                        <a:rPr lang="en-US" sz="1200" b="1" dirty="0">
                          <a:solidFill>
                            <a:schemeClr val="bg1"/>
                          </a:solidFill>
                        </a:rPr>
                        <a:t>Sector</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Product</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tc>
                  <a:txBody>
                    <a:bodyPr/>
                    <a:lstStyle/>
                    <a:p>
                      <a:pPr algn="ctr"/>
                      <a:r>
                        <a:rPr lang="en-US" sz="1200" b="1" dirty="0">
                          <a:solidFill>
                            <a:schemeClr val="bg1"/>
                          </a:solidFill>
                        </a:rPr>
                        <a:t>Savings potential (%)</a:t>
                      </a:r>
                      <a:endParaRPr lang="en-US" sz="1200" dirty="0">
                        <a:solidFill>
                          <a:schemeClr val="bg1"/>
                        </a:solidFill>
                      </a:endParaRP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50000"/>
                      </a:schemeClr>
                    </a:solidFill>
                  </a:tcPr>
                </a:tc>
                <a:extLst>
                  <a:ext uri="{0D108BD9-81ED-4DB2-BD59-A6C34878D82A}">
                    <a16:rowId xmlns:a16="http://schemas.microsoft.com/office/drawing/2014/main" val="1035674799"/>
                  </a:ext>
                </a:extLst>
              </a:tr>
              <a:tr h="258581">
                <a:tc rowSpan="2">
                  <a:txBody>
                    <a:bodyPr/>
                    <a:lstStyle/>
                    <a:p>
                      <a:r>
                        <a:rPr lang="en-US" sz="1200" b="1" dirty="0"/>
                        <a:t>Drinks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Beer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8211954"/>
                  </a:ext>
                </a:extLst>
              </a:tr>
              <a:tr h="289378">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Non-alcoholic beverages</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4–9</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6885404"/>
                  </a:ext>
                </a:extLst>
              </a:tr>
              <a:tr h="258581">
                <a:tc rowSpan="5">
                  <a:txBody>
                    <a:bodyPr/>
                    <a:lstStyle/>
                    <a:p>
                      <a:r>
                        <a:rPr lang="en-US" sz="1200" b="1" dirty="0"/>
                        <a:t>Plastic</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Consumer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357017"/>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Construction plastic</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5–14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398535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4–12</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399758"/>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Plastic bottle</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5–14.5</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0177649"/>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Plastic bag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11–17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9661649"/>
                  </a:ext>
                </a:extLst>
              </a:tr>
              <a:tr h="258581">
                <a:tc rowSpan="4">
                  <a:txBody>
                    <a:bodyPr/>
                    <a:lstStyle/>
                    <a:p>
                      <a:r>
                        <a:rPr lang="en-US" sz="1200" b="1" dirty="0"/>
                        <a:t>Paper</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Pulp</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6.8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618475"/>
                  </a:ext>
                </a:extLst>
              </a:tr>
              <a:tr h="167459">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Packaging</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32721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Printing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4.4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270593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Toilet paper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3.8</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0887685"/>
                  </a:ext>
                </a:extLst>
              </a:tr>
              <a:tr h="258581">
                <a:tc rowSpan="4">
                  <a:txBody>
                    <a:bodyPr/>
                    <a:lstStyle/>
                    <a:p>
                      <a:r>
                        <a:rPr lang="en-US" sz="1200" b="1" dirty="0"/>
                        <a:t>Chemistry</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SVR 10CV, 20CV</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9.4–32.7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4804306"/>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Rubber SSVR 10, 20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9.8–32.7</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8527202"/>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Fertilizer</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1.4–5.4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2982484"/>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Water-based paint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20–30</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2422578"/>
                  </a:ext>
                </a:extLst>
              </a:tr>
              <a:tr h="258581">
                <a:tc rowSpan="3">
                  <a:txBody>
                    <a:bodyPr/>
                    <a:lstStyle/>
                    <a:p>
                      <a:r>
                        <a:rPr lang="en-US" sz="1200" b="1" dirty="0"/>
                        <a:t>Heavy industrial products</a:t>
                      </a:r>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Finished steel</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13</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2602990"/>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a:solidFill>
                            <a:srgbClr val="C00000"/>
                          </a:solidFill>
                        </a:rPr>
                        <a:t>Cement</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400" b="1" dirty="0">
                          <a:solidFill>
                            <a:srgbClr val="C00000"/>
                          </a:solidFill>
                        </a:rPr>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9018185"/>
                  </a:ext>
                </a:extLst>
              </a:tr>
              <a:tr h="258581">
                <a:tc vMerge="1">
                  <a:txBody>
                    <a:bodyPr/>
                    <a:lstStyle/>
                    <a:p>
                      <a:endParaRPr lang="en-US" sz="1200" dirty="0"/>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Textile yarn</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200" dirty="0"/>
                        <a:t>14</a:t>
                      </a:r>
                    </a:p>
                  </a:txBody>
                  <a:tcPr marL="61082" marR="61082" marT="30541" marB="3054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5394358"/>
                  </a:ext>
                </a:extLst>
              </a:tr>
            </a:tbl>
          </a:graphicData>
        </a:graphic>
      </p:graphicFrame>
    </p:spTree>
    <p:extLst>
      <p:ext uri="{BB962C8B-B14F-4D97-AF65-F5344CB8AC3E}">
        <p14:creationId xmlns:p14="http://schemas.microsoft.com/office/powerpoint/2010/main" val="289821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dirty="0">
                <a:solidFill>
                  <a:schemeClr val="accent1">
                    <a:lumMod val="50000"/>
                  </a:schemeClr>
                </a:solidFill>
              </a:rPr>
              <a:t>7. 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031322"/>
            <a:ext cx="10972800" cy="530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52.4% of the total energy consumption in the country (data 2023)</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textiles, wood processing, plastic, chemicals, paper production, food processing,…</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b="1" i="1" dirty="0">
                <a:solidFill>
                  <a:schemeClr val="tx1"/>
                </a:solidFill>
                <a:latin typeface="+mn-lt"/>
                <a:cs typeface="Arial" panose="020B0604020202020204" pitchFamily="34" charset="0"/>
              </a:rPr>
              <a:t>The cement sector accounted for 10 to 15 percent of total energy consumption in industries </a:t>
            </a:r>
            <a:endParaRPr lang="en-US" altLang="en-US" sz="2000" b="1" i="1"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dirty="0">
                <a:solidFill>
                  <a:schemeClr val="accent1">
                    <a:lumMod val="50000"/>
                  </a:schemeClr>
                </a:solidFill>
              </a:rPr>
              <a:t>7. 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3"/>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Specific energy consumption (SEC) </a:t>
            </a:r>
            <a:r>
              <a:rPr lang="en-US" altLang="en-US" dirty="0">
                <a:solidFill>
                  <a:schemeClr val="tx1"/>
                </a:solidFill>
              </a:rPr>
              <a:t>is measured in kWh per ton of product or GJ per ton of product and reflects the energy efficiency in each manufacturing sector.</a:t>
            </a:r>
          </a:p>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Cement Production Sector:</a:t>
            </a:r>
          </a:p>
          <a:p>
            <a:pPr marL="342900" indent="-342900" defTabSz="1219170" eaLnBrk="0" fontAlgn="base" hangingPunct="0">
              <a:lnSpc>
                <a:spcPct val="150000"/>
              </a:lnSpc>
              <a:spcBef>
                <a:spcPts val="800"/>
              </a:spcBef>
              <a:spcAft>
                <a:spcPts val="800"/>
              </a:spcAft>
              <a:buClrTx/>
              <a:buSzTx/>
              <a:buFont typeface="Arial" panose="020B0604020202020204" pitchFamily="34" charset="0"/>
              <a:buChar char="•"/>
            </a:pPr>
            <a:r>
              <a:rPr lang="en-US" altLang="en-US" b="1" dirty="0">
                <a:solidFill>
                  <a:schemeClr val="tx1"/>
                </a:solidFill>
              </a:rPr>
              <a:t>Electricity consumption: </a:t>
            </a:r>
            <a:r>
              <a:rPr lang="en-US" altLang="en-US" dirty="0">
                <a:solidFill>
                  <a:schemeClr val="tx1"/>
                </a:solidFill>
              </a:rPr>
              <a:t>Approximately 80–100 kWh per ton of cement.</a:t>
            </a:r>
          </a:p>
          <a:p>
            <a:pPr marL="342900" indent="-342900" defTabSz="1219170" eaLnBrk="0" fontAlgn="base" hangingPunct="0">
              <a:lnSpc>
                <a:spcPct val="150000"/>
              </a:lnSpc>
              <a:spcBef>
                <a:spcPts val="800"/>
              </a:spcBef>
              <a:spcAft>
                <a:spcPts val="800"/>
              </a:spcAft>
              <a:buClrTx/>
              <a:buSzTx/>
              <a:buFont typeface="Arial" panose="020B0604020202020204" pitchFamily="34" charset="0"/>
              <a:buChar char="•"/>
            </a:pPr>
            <a:r>
              <a:rPr lang="en-US" altLang="en-US" b="1" dirty="0">
                <a:solidFill>
                  <a:schemeClr val="tx1"/>
                </a:solidFill>
              </a:rPr>
              <a:t>Thermal energy consumption: </a:t>
            </a:r>
            <a:r>
              <a:rPr lang="en-US" altLang="en-US" dirty="0">
                <a:solidFill>
                  <a:schemeClr val="tx1"/>
                </a:solidFill>
              </a:rPr>
              <a:t>Approximately 3–4 </a:t>
            </a:r>
            <a:r>
              <a:rPr lang="en-US" altLang="en-US" dirty="0" err="1">
                <a:solidFill>
                  <a:schemeClr val="tx1"/>
                </a:solidFill>
              </a:rPr>
              <a:t>Gcal</a:t>
            </a:r>
            <a:r>
              <a:rPr lang="en-US" altLang="en-US" dirty="0">
                <a:solidFill>
                  <a:schemeClr val="tx1"/>
                </a:solidFill>
              </a:rPr>
              <a:t> per ton of clinker.</a:t>
            </a:r>
          </a:p>
          <a:p>
            <a:pPr marL="0" indent="0" defTabSz="1219170" eaLnBrk="0" fontAlgn="base" hangingPunct="0">
              <a:lnSpc>
                <a:spcPct val="150000"/>
              </a:lnSpc>
              <a:spcBef>
                <a:spcPts val="800"/>
              </a:spcBef>
              <a:spcAft>
                <a:spcPts val="800"/>
              </a:spcAft>
              <a:buClrTx/>
              <a:buSzTx/>
              <a:buNone/>
            </a:pPr>
            <a:r>
              <a:rPr lang="en-US" altLang="en-US" b="1" dirty="0">
                <a:solidFill>
                  <a:schemeClr val="tx1"/>
                </a:solidFill>
              </a:rPr>
              <a:t>Characteristics: </a:t>
            </a:r>
            <a:r>
              <a:rPr lang="en-US" altLang="en-US" dirty="0">
                <a:solidFill>
                  <a:schemeClr val="tx1"/>
                </a:solidFill>
              </a:rPr>
              <a:t>The cement industry is a highly energy-intensive sector, especially in the clinker burning process. The use of dry rotary kiln technology and vertical grinding mills helps reduce energy consumption.</a:t>
            </a:r>
          </a:p>
        </p:txBody>
      </p:sp>
    </p:spTree>
    <p:extLst>
      <p:ext uri="{BB962C8B-B14F-4D97-AF65-F5344CB8AC3E}">
        <p14:creationId xmlns:p14="http://schemas.microsoft.com/office/powerpoint/2010/main" val="1247404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dirty="0">
                <a:solidFill>
                  <a:schemeClr val="accent1">
                    <a:lumMod val="50000"/>
                  </a:schemeClr>
                </a:solidFill>
              </a:rPr>
              <a:t>8. 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475117"/>
            <a:ext cx="5301344"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Outdated technology: </a:t>
            </a:r>
            <a:r>
              <a:rPr lang="en-US" altLang="en-US" dirty="0">
                <a:solidFill>
                  <a:schemeClr val="tx1"/>
                </a:solidFill>
                <a:latin typeface="Arial" panose="020B0604020202020204" pitchFamily="34" charset="0"/>
              </a:rPr>
              <a:t>Many cement enterprises still use old technologies, especially in the clinker burning process, waste heat recovery, and low levels of automation.</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Lack of investment in innovation: </a:t>
            </a:r>
            <a:r>
              <a:rPr lang="en-US" altLang="en-US" dirty="0">
                <a:solidFill>
                  <a:schemeClr val="tx1"/>
                </a:solidFill>
                <a:latin typeface="Arial" panose="020B0604020202020204" pitchFamily="34" charset="0"/>
              </a:rPr>
              <a:t>There is a shortage of capital and motivation to invest in energy-saving equipment and technologies.</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Low awareness of EE: </a:t>
            </a:r>
            <a:r>
              <a:rPr lang="en-US" altLang="en-US" dirty="0">
                <a:solidFill>
                  <a:schemeClr val="tx1"/>
                </a:solidFill>
                <a:latin typeface="Arial" panose="020B0604020202020204" pitchFamily="34" charset="0"/>
              </a:rPr>
              <a:t>Some enterprises have not prioritized energy-saving solutions in their production processes.</a:t>
            </a:r>
          </a:p>
        </p:txBody>
      </p:sp>
      <p:sp>
        <p:nvSpPr>
          <p:cNvPr id="5" name="Rectangle 1">
            <a:extLst>
              <a:ext uri="{FF2B5EF4-FFF2-40B4-BE49-F238E27FC236}">
                <a16:creationId xmlns:a16="http://schemas.microsoft.com/office/drawing/2014/main" id="{74E626D8-F9BE-4133-B23A-57A39E9ED99C}"/>
              </a:ext>
            </a:extLst>
          </p:cNvPr>
          <p:cNvSpPr txBox="1">
            <a:spLocks noChangeArrowheads="1"/>
          </p:cNvSpPr>
          <p:nvPr/>
        </p:nvSpPr>
        <p:spPr bwMode="auto">
          <a:xfrm>
            <a:off x="6422571" y="2193262"/>
            <a:ext cx="5050972" cy="3303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Cost challenges: </a:t>
            </a:r>
            <a:r>
              <a:rPr lang="en-US" altLang="en-US" dirty="0">
                <a:solidFill>
                  <a:schemeClr val="tx1"/>
                </a:solidFill>
                <a:latin typeface="Arial" panose="020B0604020202020204" pitchFamily="34" charset="0"/>
              </a:rPr>
              <a:t>The high initial investment cost of energy-efficient technologies discourages many enterprises from making changes.</a:t>
            </a: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Insufficient policy support: </a:t>
            </a:r>
            <a:r>
              <a:rPr lang="en-US" altLang="en-US" dirty="0">
                <a:solidFill>
                  <a:schemeClr val="tx1"/>
                </a:solidFill>
                <a:latin typeface="Arial" panose="020B0604020202020204" pitchFamily="34" charset="0"/>
              </a:rPr>
              <a:t>Although there are incentive policies in place, they remain ineffective in strongly encouraging widespread adoption of energy-saving solutions by enterprises.</a:t>
            </a:r>
          </a:p>
        </p:txBody>
      </p:sp>
    </p:spTree>
    <p:extLst>
      <p:ext uri="{BB962C8B-B14F-4D97-AF65-F5344CB8AC3E}">
        <p14:creationId xmlns:p14="http://schemas.microsoft.com/office/powerpoint/2010/main" val="1478836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sz="2400" dirty="0">
                <a:solidFill>
                  <a:schemeClr val="accent1">
                    <a:lumMod val="50000"/>
                  </a:schemeClr>
                </a:solidFill>
              </a:rPr>
              <a:t>9. TRENDS IN SUSTAINABLE DEVELOPMENT IN CEMENT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503205" y="1113134"/>
            <a:ext cx="5679881"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600"/>
              </a:spcBef>
              <a:spcAft>
                <a:spcPts val="600"/>
              </a:spcAft>
              <a:buClrTx/>
              <a:buSzTx/>
              <a:buNone/>
            </a:pPr>
            <a:r>
              <a:rPr lang="en-US" altLang="en-US" sz="1600" b="1" dirty="0">
                <a:solidFill>
                  <a:schemeClr val="tx1"/>
                </a:solidFill>
              </a:rPr>
              <a:t>1. Enhance the use of alternative fuels:</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Utilize industrial solid waste, municipal waste, rice husks, sawdust, RDF (Refuse-Derived Fuel), etc.</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Reduce dependence on coal – thereby lowering CO₂ emissions.</a:t>
            </a:r>
          </a:p>
          <a:p>
            <a:pPr marL="0" indent="0" algn="just" defTabSz="1219170" eaLnBrk="0" fontAlgn="base" hangingPunct="0">
              <a:spcBef>
                <a:spcPts val="600"/>
              </a:spcBef>
              <a:spcAft>
                <a:spcPts val="600"/>
              </a:spcAft>
              <a:buClrTx/>
              <a:buSzTx/>
              <a:buNone/>
            </a:pPr>
            <a:r>
              <a:rPr lang="en-US" altLang="en-US" sz="1600" b="1" dirty="0">
                <a:solidFill>
                  <a:schemeClr val="tx1"/>
                </a:solidFill>
              </a:rPr>
              <a:t>2. Use of alternative materials to clinker:</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Incorporate fly ash, ground granulated blast furnace slag, finely ground limestone, and natural pozzolana.</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Reduce the clinker content in cement (Clinker ratio indicator).</a:t>
            </a:r>
          </a:p>
          <a:p>
            <a:pPr marL="0" indent="0" algn="just" defTabSz="1219170" eaLnBrk="0" fontAlgn="base" hangingPunct="0">
              <a:spcBef>
                <a:spcPts val="600"/>
              </a:spcBef>
              <a:spcAft>
                <a:spcPts val="600"/>
              </a:spcAft>
              <a:buClrTx/>
              <a:buSzTx/>
              <a:buNone/>
            </a:pPr>
            <a:r>
              <a:rPr lang="en-US" altLang="en-US" sz="1600" b="1" dirty="0">
                <a:solidFill>
                  <a:schemeClr val="tx1"/>
                </a:solidFill>
              </a:rPr>
              <a:t>3. Optimize Production Technology:</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Adopt advanced rotary kilns and automated analysis systems.</a:t>
            </a:r>
          </a:p>
          <a:p>
            <a:pPr marL="380990" indent="-380990" algn="just" defTabSz="1219170" eaLnBrk="0" fontAlgn="base" hangingPunct="0">
              <a:spcBef>
                <a:spcPts val="600"/>
              </a:spcBef>
              <a:spcAft>
                <a:spcPts val="600"/>
              </a:spcAft>
              <a:buClrTx/>
              <a:buSzTx/>
              <a:buFont typeface="Arial" panose="020B0604020202020204" pitchFamily="34" charset="0"/>
              <a:buChar char="•"/>
            </a:pPr>
            <a:r>
              <a:rPr lang="en-US" altLang="en-US" sz="1600" dirty="0">
                <a:solidFill>
                  <a:schemeClr val="tx1"/>
                </a:solidFill>
              </a:rPr>
              <a:t>Optimize waste heat recovery, and reduce thermal and electrical energy consumption.</a:t>
            </a:r>
          </a:p>
        </p:txBody>
      </p:sp>
      <p:sp>
        <p:nvSpPr>
          <p:cNvPr id="5" name="TextBox 4">
            <a:extLst>
              <a:ext uri="{FF2B5EF4-FFF2-40B4-BE49-F238E27FC236}">
                <a16:creationId xmlns:a16="http://schemas.microsoft.com/office/drawing/2014/main" id="{D04FFC4E-7E95-4640-A43E-03FE5F5A489F}"/>
              </a:ext>
            </a:extLst>
          </p:cNvPr>
          <p:cNvSpPr txBox="1"/>
          <p:nvPr/>
        </p:nvSpPr>
        <p:spPr>
          <a:xfrm>
            <a:off x="6629400" y="1246504"/>
            <a:ext cx="5312228" cy="4934684"/>
          </a:xfrm>
          <a:prstGeom prst="rect">
            <a:avLst/>
          </a:prstGeom>
          <a:noFill/>
        </p:spPr>
        <p:txBody>
          <a:bodyPr wrap="square">
            <a:spAutoFit/>
          </a:bodyPr>
          <a:lstStyle/>
          <a:p>
            <a:pPr marL="0" indent="0" algn="just" defTabSz="1219170" eaLnBrk="0" fontAlgn="base" hangingPunct="0">
              <a:spcBef>
                <a:spcPts val="800"/>
              </a:spcBef>
              <a:spcAft>
                <a:spcPts val="800"/>
              </a:spcAft>
              <a:buClrTx/>
              <a:buSzTx/>
              <a:buNone/>
            </a:pPr>
            <a:r>
              <a:rPr lang="en-US" altLang="en-US" sz="1600" b="1" dirty="0">
                <a:solidFill>
                  <a:schemeClr val="tx1"/>
                </a:solidFill>
              </a:rPr>
              <a:t>4. Digital transformation and energy monitoring:</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Implement ISO 50001 energy management systems.</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Apply AI and IoT to monitor equipment operations.</a:t>
            </a:r>
          </a:p>
          <a:p>
            <a:pPr marL="0" indent="0" algn="just" defTabSz="1219170" eaLnBrk="0" fontAlgn="base" hangingPunct="0">
              <a:spcBef>
                <a:spcPts val="800"/>
              </a:spcBef>
              <a:spcAft>
                <a:spcPts val="800"/>
              </a:spcAft>
              <a:buClrTx/>
              <a:buSzTx/>
              <a:buNone/>
            </a:pPr>
            <a:r>
              <a:rPr lang="en-US" altLang="en-US" sz="1600" b="1" dirty="0">
                <a:solidFill>
                  <a:schemeClr val="tx1"/>
                </a:solidFill>
              </a:rPr>
              <a:t>5. Implement carbon credits and GHG inventory:</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Aim toward carbon neutrality.</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Actively participate in domestic and international carbon credit markets.</a:t>
            </a:r>
          </a:p>
          <a:p>
            <a:pPr marL="0" indent="0" algn="just" defTabSz="1219170" eaLnBrk="0" fontAlgn="base" hangingPunct="0">
              <a:spcBef>
                <a:spcPts val="800"/>
              </a:spcBef>
              <a:spcAft>
                <a:spcPts val="800"/>
              </a:spcAft>
              <a:buClrTx/>
              <a:buSzTx/>
              <a:buNone/>
            </a:pPr>
            <a:r>
              <a:rPr lang="en-US" altLang="en-US" sz="1600" b="1" dirty="0">
                <a:solidFill>
                  <a:schemeClr val="tx1"/>
                </a:solidFill>
              </a:rPr>
              <a:t>6. Comply with national and international policies:</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Follow Decree 06/2022/NĐ-CP, Decision 2600/QĐ-BCT, etc.</a:t>
            </a:r>
          </a:p>
          <a:p>
            <a:pPr marL="380990" indent="-380990" algn="just" defTabSz="1219170" eaLnBrk="0" fontAlgn="base" hangingPunct="0">
              <a:spcBef>
                <a:spcPts val="800"/>
              </a:spcBef>
              <a:spcAft>
                <a:spcPts val="800"/>
              </a:spcAft>
              <a:buClrTx/>
              <a:buSzTx/>
              <a:buFont typeface="Arial" panose="020B0604020202020204" pitchFamily="34" charset="0"/>
              <a:buChar char="•"/>
            </a:pPr>
            <a:r>
              <a:rPr lang="en-US" altLang="en-US" sz="1600" dirty="0">
                <a:solidFill>
                  <a:schemeClr val="tx1"/>
                </a:solidFill>
              </a:rPr>
              <a:t>Commit to GHG emission reduction under NDC and Net Zero 2050 goals.</a:t>
            </a:r>
          </a:p>
        </p:txBody>
      </p:sp>
    </p:spTree>
    <p:extLst>
      <p:ext uri="{BB962C8B-B14F-4D97-AF65-F5344CB8AC3E}">
        <p14:creationId xmlns:p14="http://schemas.microsoft.com/office/powerpoint/2010/main" val="1951470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8244" y="498566"/>
            <a:ext cx="12146467" cy="584775"/>
          </a:xfrm>
          <a:prstGeom prst="rect">
            <a:avLst/>
          </a:prstGeom>
        </p:spPr>
        <p:txBody>
          <a:bodyPr wrap="square">
            <a:spAutoFit/>
          </a:bodyPr>
          <a:lstStyle/>
          <a:p>
            <a:pPr marL="53975" indent="0" algn="ctr"/>
            <a:r>
              <a:rPr lang="en-US" sz="3200" b="1" dirty="0">
                <a:solidFill>
                  <a:schemeClr val="accent1">
                    <a:lumMod val="50000"/>
                  </a:schemeClr>
                </a:solidFill>
              </a:rPr>
              <a:t>II. Current and potential of EE in Cement industry in Vietnam </a:t>
            </a:r>
          </a:p>
        </p:txBody>
      </p:sp>
      <p:pic>
        <p:nvPicPr>
          <p:cNvPr id="7" name="Picture 6"/>
          <p:cNvPicPr>
            <a:picLocks noChangeAspect="1"/>
          </p:cNvPicPr>
          <p:nvPr/>
        </p:nvPicPr>
        <p:blipFill>
          <a:blip r:embed="rId3"/>
          <a:stretch>
            <a:fillRect/>
          </a:stretch>
        </p:blipFill>
        <p:spPr>
          <a:xfrm>
            <a:off x="1567628" y="1307697"/>
            <a:ext cx="9072790" cy="4736307"/>
          </a:xfrm>
          <a:prstGeom prst="rect">
            <a:avLst/>
          </a:prstGeom>
        </p:spPr>
      </p:pic>
    </p:spTree>
    <p:extLst>
      <p:ext uri="{BB962C8B-B14F-4D97-AF65-F5344CB8AC3E}">
        <p14:creationId xmlns:p14="http://schemas.microsoft.com/office/powerpoint/2010/main" val="1555242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a:solidFill>
                  <a:schemeClr val="accent1">
                    <a:lumMod val="50000"/>
                  </a:schemeClr>
                </a:solidFill>
                <a:latin typeface="+mn-lt"/>
              </a:rPr>
              <a:t>1. OVERVIEW OF CEMENT INDUSTRY</a:t>
            </a:r>
          </a:p>
        </p:txBody>
      </p:sp>
      <p:sp>
        <p:nvSpPr>
          <p:cNvPr id="2" name="Text 1">
            <a:extLst>
              <a:ext uri="{FF2B5EF4-FFF2-40B4-BE49-F238E27FC236}">
                <a16:creationId xmlns:a16="http://schemas.microsoft.com/office/drawing/2014/main" id="{A597DF65-2293-3D2A-BD97-E89A5971E719}"/>
              </a:ext>
            </a:extLst>
          </p:cNvPr>
          <p:cNvSpPr/>
          <p:nvPr/>
        </p:nvSpPr>
        <p:spPr>
          <a:xfrm>
            <a:off x="594717" y="1557834"/>
            <a:ext cx="5373787" cy="560784"/>
          </a:xfrm>
          <a:prstGeom prst="rect">
            <a:avLst/>
          </a:prstGeom>
          <a:noFill/>
          <a:ln/>
        </p:spPr>
        <p:txBody>
          <a:bodyPr wrap="none" lIns="0" tIns="0" rIns="0" bIns="0" rtlCol="0" anchor="t"/>
          <a:lstStyle/>
          <a:p>
            <a:pPr algn="ctr">
              <a:lnSpc>
                <a:spcPts val="4375"/>
              </a:lnSpc>
            </a:pPr>
            <a:r>
              <a:rPr lang="en-US" sz="4375" dirty="0">
                <a:solidFill>
                  <a:schemeClr val="tx1"/>
                </a:solidFill>
                <a:latin typeface="+mn-lt"/>
                <a:ea typeface="Alice" pitchFamily="34" charset="-122"/>
                <a:cs typeface="Alice" pitchFamily="34" charset="-120"/>
              </a:rPr>
              <a:t>90+</a:t>
            </a:r>
            <a:endParaRPr lang="en-US" sz="4375" dirty="0">
              <a:solidFill>
                <a:schemeClr val="tx1"/>
              </a:solidFill>
              <a:latin typeface="+mn-lt"/>
            </a:endParaRPr>
          </a:p>
        </p:txBody>
      </p:sp>
      <p:sp>
        <p:nvSpPr>
          <p:cNvPr id="4" name="Text 2">
            <a:extLst>
              <a:ext uri="{FF2B5EF4-FFF2-40B4-BE49-F238E27FC236}">
                <a16:creationId xmlns:a16="http://schemas.microsoft.com/office/drawing/2014/main" id="{083C3655-A58F-0347-AD2F-45A1C31EB400}"/>
              </a:ext>
            </a:extLst>
          </p:cNvPr>
          <p:cNvSpPr/>
          <p:nvPr/>
        </p:nvSpPr>
        <p:spPr>
          <a:xfrm>
            <a:off x="2219524" y="2330946"/>
            <a:ext cx="2124174" cy="265509"/>
          </a:xfrm>
          <a:prstGeom prst="rect">
            <a:avLst/>
          </a:prstGeom>
          <a:noFill/>
          <a:ln/>
        </p:spPr>
        <p:txBody>
          <a:bodyPr wrap="none" lIns="0" tIns="0" rIns="0" bIns="0" rtlCol="0" anchor="t"/>
          <a:lstStyle/>
          <a:p>
            <a:pPr algn="ctr">
              <a:lnSpc>
                <a:spcPts val="2083"/>
              </a:lnSpc>
            </a:pPr>
            <a:r>
              <a:rPr lang="en-US" sz="1667">
                <a:solidFill>
                  <a:schemeClr val="tx1"/>
                </a:solidFill>
                <a:latin typeface="+mn-lt"/>
                <a:ea typeface="Alice" pitchFamily="34" charset="-122"/>
                <a:cs typeface="Alice" pitchFamily="34" charset="-120"/>
              </a:rPr>
              <a:t>Production line</a:t>
            </a:r>
            <a:endParaRPr lang="en-US" sz="1667" dirty="0">
              <a:solidFill>
                <a:schemeClr val="tx1"/>
              </a:solidFill>
              <a:latin typeface="+mn-lt"/>
            </a:endParaRPr>
          </a:p>
        </p:txBody>
      </p:sp>
      <p:sp>
        <p:nvSpPr>
          <p:cNvPr id="6" name="Text 3">
            <a:extLst>
              <a:ext uri="{FF2B5EF4-FFF2-40B4-BE49-F238E27FC236}">
                <a16:creationId xmlns:a16="http://schemas.microsoft.com/office/drawing/2014/main" id="{F458E698-CC7E-C07E-180F-F65FFB9ACA1A}"/>
              </a:ext>
            </a:extLst>
          </p:cNvPr>
          <p:cNvSpPr/>
          <p:nvPr/>
        </p:nvSpPr>
        <p:spPr>
          <a:xfrm>
            <a:off x="594717" y="2698354"/>
            <a:ext cx="5373787"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Number of rotary kiln cement production lines currently available in Vietnam</a:t>
            </a:r>
            <a:endParaRPr lang="en-US" sz="1200" dirty="0">
              <a:solidFill>
                <a:schemeClr val="tx1"/>
              </a:solidFill>
              <a:latin typeface="+mn-lt"/>
            </a:endParaRPr>
          </a:p>
        </p:txBody>
      </p:sp>
      <p:sp>
        <p:nvSpPr>
          <p:cNvPr id="7" name="Text 4">
            <a:extLst>
              <a:ext uri="{FF2B5EF4-FFF2-40B4-BE49-F238E27FC236}">
                <a16:creationId xmlns:a16="http://schemas.microsoft.com/office/drawing/2014/main" id="{4717FAFE-CE73-67CB-D0FC-D37D6F3897B0}"/>
              </a:ext>
            </a:extLst>
          </p:cNvPr>
          <p:cNvSpPr/>
          <p:nvPr/>
        </p:nvSpPr>
        <p:spPr>
          <a:xfrm>
            <a:off x="6223397" y="1557834"/>
            <a:ext cx="5373886" cy="560784"/>
          </a:xfrm>
          <a:prstGeom prst="rect">
            <a:avLst/>
          </a:prstGeom>
          <a:noFill/>
          <a:ln/>
        </p:spPr>
        <p:txBody>
          <a:bodyPr wrap="none" lIns="0" tIns="0" rIns="0" bIns="0" rtlCol="0" anchor="t"/>
          <a:lstStyle/>
          <a:p>
            <a:pPr algn="ctr">
              <a:lnSpc>
                <a:spcPts val="4375"/>
              </a:lnSpc>
            </a:pPr>
            <a:r>
              <a:rPr lang="en-US" sz="4375">
                <a:solidFill>
                  <a:schemeClr val="tx1"/>
                </a:solidFill>
                <a:latin typeface="+mn-lt"/>
                <a:ea typeface="Alice" pitchFamily="34" charset="-122"/>
                <a:cs typeface="Alice" pitchFamily="34" charset="-120"/>
              </a:rPr>
              <a:t>120 million</a:t>
            </a:r>
            <a:endParaRPr lang="en-US" sz="4375" dirty="0">
              <a:solidFill>
                <a:schemeClr val="tx1"/>
              </a:solidFill>
              <a:latin typeface="+mn-lt"/>
            </a:endParaRPr>
          </a:p>
        </p:txBody>
      </p:sp>
      <p:sp>
        <p:nvSpPr>
          <p:cNvPr id="8" name="Text 5">
            <a:extLst>
              <a:ext uri="{FF2B5EF4-FFF2-40B4-BE49-F238E27FC236}">
                <a16:creationId xmlns:a16="http://schemas.microsoft.com/office/drawing/2014/main" id="{B6684961-1316-E5F5-6FD7-02F0B94A883C}"/>
              </a:ext>
            </a:extLst>
          </p:cNvPr>
          <p:cNvSpPr/>
          <p:nvPr/>
        </p:nvSpPr>
        <p:spPr>
          <a:xfrm>
            <a:off x="7848204" y="2330946"/>
            <a:ext cx="2124174" cy="265509"/>
          </a:xfrm>
          <a:prstGeom prst="rect">
            <a:avLst/>
          </a:prstGeom>
          <a:noFill/>
          <a:ln/>
        </p:spPr>
        <p:txBody>
          <a:bodyPr wrap="none" lIns="0" tIns="0" rIns="0" bIns="0" rtlCol="0" anchor="t"/>
          <a:lstStyle/>
          <a:p>
            <a:pPr algn="ctr">
              <a:lnSpc>
                <a:spcPts val="2083"/>
              </a:lnSpc>
            </a:pPr>
            <a:r>
              <a:rPr lang="en-US" sz="1800">
                <a:solidFill>
                  <a:schemeClr val="tx1"/>
                </a:solidFill>
                <a:latin typeface="+mn-lt"/>
                <a:ea typeface="Alice" pitchFamily="34" charset="-122"/>
                <a:cs typeface="Alice" pitchFamily="34" charset="-120"/>
              </a:rPr>
              <a:t>Tons of products</a:t>
            </a:r>
            <a:endParaRPr lang="en-US" sz="1800" dirty="0">
              <a:solidFill>
                <a:schemeClr val="tx1"/>
              </a:solidFill>
              <a:latin typeface="+mn-lt"/>
            </a:endParaRPr>
          </a:p>
        </p:txBody>
      </p:sp>
      <p:sp>
        <p:nvSpPr>
          <p:cNvPr id="21" name="Text 6">
            <a:extLst>
              <a:ext uri="{FF2B5EF4-FFF2-40B4-BE49-F238E27FC236}">
                <a16:creationId xmlns:a16="http://schemas.microsoft.com/office/drawing/2014/main" id="{52FDFEAE-5E69-D300-4CB1-75A50401C23B}"/>
              </a:ext>
            </a:extLst>
          </p:cNvPr>
          <p:cNvSpPr/>
          <p:nvPr/>
        </p:nvSpPr>
        <p:spPr>
          <a:xfrm>
            <a:off x="6223397" y="2698354"/>
            <a:ext cx="5373886"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Cement and clinker output in 2023</a:t>
            </a:r>
            <a:endParaRPr lang="en-US" sz="1200" dirty="0">
              <a:solidFill>
                <a:schemeClr val="tx1"/>
              </a:solidFill>
              <a:latin typeface="+mn-lt"/>
            </a:endParaRPr>
          </a:p>
        </p:txBody>
      </p:sp>
      <p:sp>
        <p:nvSpPr>
          <p:cNvPr id="22" name="Text 7">
            <a:extLst>
              <a:ext uri="{FF2B5EF4-FFF2-40B4-BE49-F238E27FC236}">
                <a16:creationId xmlns:a16="http://schemas.microsoft.com/office/drawing/2014/main" id="{2BEE5432-12D3-50AC-D70A-4B2CAA6F80AA}"/>
              </a:ext>
            </a:extLst>
          </p:cNvPr>
          <p:cNvSpPr/>
          <p:nvPr/>
        </p:nvSpPr>
        <p:spPr>
          <a:xfrm>
            <a:off x="594717" y="3564931"/>
            <a:ext cx="5373787" cy="560784"/>
          </a:xfrm>
          <a:prstGeom prst="rect">
            <a:avLst/>
          </a:prstGeom>
          <a:noFill/>
          <a:ln/>
        </p:spPr>
        <p:txBody>
          <a:bodyPr wrap="none" lIns="0" tIns="0" rIns="0" bIns="0" rtlCol="0" anchor="t"/>
          <a:lstStyle/>
          <a:p>
            <a:pPr algn="ctr">
              <a:lnSpc>
                <a:spcPts val="4375"/>
              </a:lnSpc>
            </a:pPr>
            <a:r>
              <a:rPr lang="en-US" sz="4375">
                <a:solidFill>
                  <a:schemeClr val="tx1"/>
                </a:solidFill>
                <a:latin typeface="+mn-lt"/>
                <a:ea typeface="Alice" pitchFamily="34" charset="-122"/>
                <a:cs typeface="Alice" pitchFamily="34" charset="-120"/>
              </a:rPr>
              <a:t>30-35 million</a:t>
            </a:r>
            <a:endParaRPr lang="en-US" sz="4375" dirty="0">
              <a:solidFill>
                <a:schemeClr val="tx1"/>
              </a:solidFill>
              <a:latin typeface="+mn-lt"/>
            </a:endParaRPr>
          </a:p>
        </p:txBody>
      </p:sp>
      <p:sp>
        <p:nvSpPr>
          <p:cNvPr id="23" name="Text 8">
            <a:extLst>
              <a:ext uri="{FF2B5EF4-FFF2-40B4-BE49-F238E27FC236}">
                <a16:creationId xmlns:a16="http://schemas.microsoft.com/office/drawing/2014/main" id="{9B0657C9-9A6E-50B2-F9FB-B1921AC891EB}"/>
              </a:ext>
            </a:extLst>
          </p:cNvPr>
          <p:cNvSpPr/>
          <p:nvPr/>
        </p:nvSpPr>
        <p:spPr>
          <a:xfrm>
            <a:off x="2219524" y="4338043"/>
            <a:ext cx="2124174" cy="265509"/>
          </a:xfrm>
          <a:prstGeom prst="rect">
            <a:avLst/>
          </a:prstGeom>
          <a:noFill/>
          <a:ln/>
        </p:spPr>
        <p:txBody>
          <a:bodyPr wrap="none" lIns="0" tIns="0" rIns="0" bIns="0" rtlCol="0" anchor="t"/>
          <a:lstStyle/>
          <a:p>
            <a:pPr algn="ctr">
              <a:lnSpc>
                <a:spcPts val="2083"/>
              </a:lnSpc>
            </a:pPr>
            <a:r>
              <a:rPr lang="en-US" sz="1800">
                <a:solidFill>
                  <a:schemeClr val="tx1"/>
                </a:solidFill>
                <a:latin typeface="+mn-lt"/>
                <a:ea typeface="Alice" pitchFamily="34" charset="-122"/>
                <a:cs typeface="Alice" pitchFamily="34" charset="-120"/>
              </a:rPr>
              <a:t>Export tons</a:t>
            </a:r>
            <a:endParaRPr lang="en-US" sz="1800" dirty="0">
              <a:solidFill>
                <a:schemeClr val="tx1"/>
              </a:solidFill>
              <a:latin typeface="+mn-lt"/>
            </a:endParaRPr>
          </a:p>
        </p:txBody>
      </p:sp>
      <p:sp>
        <p:nvSpPr>
          <p:cNvPr id="24" name="Text 9">
            <a:extLst>
              <a:ext uri="{FF2B5EF4-FFF2-40B4-BE49-F238E27FC236}">
                <a16:creationId xmlns:a16="http://schemas.microsoft.com/office/drawing/2014/main" id="{E23C0735-8AA4-F33E-6103-0243ADC5CA9E}"/>
              </a:ext>
            </a:extLst>
          </p:cNvPr>
          <p:cNvSpPr/>
          <p:nvPr/>
        </p:nvSpPr>
        <p:spPr>
          <a:xfrm>
            <a:off x="594717" y="4705450"/>
            <a:ext cx="5373787" cy="271859"/>
          </a:xfrm>
          <a:prstGeom prst="rect">
            <a:avLst/>
          </a:prstGeom>
          <a:noFill/>
          <a:ln/>
        </p:spPr>
        <p:txBody>
          <a:bodyPr wrap="none" lIns="0" tIns="0" rIns="0" bIns="0" rtlCol="0" anchor="t"/>
          <a:lstStyle/>
          <a:p>
            <a:pPr algn="ctr">
              <a:lnSpc>
                <a:spcPts val="2125"/>
              </a:lnSpc>
            </a:pPr>
            <a:r>
              <a:rPr lang="en-US" sz="1200">
                <a:solidFill>
                  <a:schemeClr val="tx1"/>
                </a:solidFill>
                <a:latin typeface="+mn-lt"/>
                <a:ea typeface="Lora" pitchFamily="34" charset="-122"/>
                <a:cs typeface="Lora" pitchFamily="34" charset="-120"/>
              </a:rPr>
              <a:t>Annual cement export volume</a:t>
            </a:r>
            <a:endParaRPr lang="en-US" sz="1200" dirty="0">
              <a:solidFill>
                <a:schemeClr val="tx1"/>
              </a:solidFill>
              <a:latin typeface="+mn-lt"/>
            </a:endParaRPr>
          </a:p>
        </p:txBody>
      </p:sp>
      <p:sp>
        <p:nvSpPr>
          <p:cNvPr id="25" name="Text 10">
            <a:extLst>
              <a:ext uri="{FF2B5EF4-FFF2-40B4-BE49-F238E27FC236}">
                <a16:creationId xmlns:a16="http://schemas.microsoft.com/office/drawing/2014/main" id="{4B3CF591-D74C-D4C8-DD0D-A61846D2B5D2}"/>
              </a:ext>
            </a:extLst>
          </p:cNvPr>
          <p:cNvSpPr/>
          <p:nvPr/>
        </p:nvSpPr>
        <p:spPr>
          <a:xfrm>
            <a:off x="6223397" y="3564931"/>
            <a:ext cx="5373886" cy="560784"/>
          </a:xfrm>
          <a:prstGeom prst="rect">
            <a:avLst/>
          </a:prstGeom>
          <a:noFill/>
          <a:ln/>
        </p:spPr>
        <p:txBody>
          <a:bodyPr wrap="none" lIns="0" tIns="0" rIns="0" bIns="0" rtlCol="0" anchor="t"/>
          <a:lstStyle/>
          <a:p>
            <a:pPr algn="ctr">
              <a:lnSpc>
                <a:spcPts val="4375"/>
              </a:lnSpc>
            </a:pPr>
            <a:r>
              <a:rPr lang="en-US" sz="4375" dirty="0">
                <a:solidFill>
                  <a:schemeClr val="tx1"/>
                </a:solidFill>
                <a:latin typeface="+mn-lt"/>
                <a:ea typeface="Alice" pitchFamily="34" charset="-122"/>
                <a:cs typeface="Alice" pitchFamily="34" charset="-120"/>
              </a:rPr>
              <a:t>6-7%</a:t>
            </a:r>
            <a:endParaRPr lang="en-US" sz="4375" dirty="0">
              <a:solidFill>
                <a:schemeClr val="tx1"/>
              </a:solidFill>
              <a:latin typeface="+mn-lt"/>
            </a:endParaRPr>
          </a:p>
        </p:txBody>
      </p:sp>
      <p:sp>
        <p:nvSpPr>
          <p:cNvPr id="26" name="Text 11">
            <a:extLst>
              <a:ext uri="{FF2B5EF4-FFF2-40B4-BE49-F238E27FC236}">
                <a16:creationId xmlns:a16="http://schemas.microsoft.com/office/drawing/2014/main" id="{8D2DE140-7731-CA9F-E4AB-9F532A26668F}"/>
              </a:ext>
            </a:extLst>
          </p:cNvPr>
          <p:cNvSpPr/>
          <p:nvPr/>
        </p:nvSpPr>
        <p:spPr>
          <a:xfrm>
            <a:off x="7736483" y="4338043"/>
            <a:ext cx="2347714" cy="265509"/>
          </a:xfrm>
          <a:prstGeom prst="rect">
            <a:avLst/>
          </a:prstGeom>
          <a:noFill/>
          <a:ln/>
        </p:spPr>
        <p:txBody>
          <a:bodyPr wrap="none" lIns="0" tIns="0" rIns="0" bIns="0" rtlCol="0" anchor="t"/>
          <a:lstStyle/>
          <a:p>
            <a:pPr algn="ctr">
              <a:lnSpc>
                <a:spcPts val="2083"/>
              </a:lnSpc>
            </a:pPr>
            <a:r>
              <a:rPr lang="en-US" sz="1800">
                <a:solidFill>
                  <a:schemeClr val="tx1"/>
                </a:solidFill>
                <a:latin typeface="+mn-lt"/>
                <a:ea typeface="Alice" pitchFamily="34" charset="-122"/>
                <a:cs typeface="Alice" pitchFamily="34" charset="-120"/>
              </a:rPr>
              <a:t>Industrial energy</a:t>
            </a:r>
            <a:endParaRPr lang="en-US" sz="1800" dirty="0">
              <a:solidFill>
                <a:schemeClr val="tx1"/>
              </a:solidFill>
              <a:latin typeface="+mn-lt"/>
            </a:endParaRPr>
          </a:p>
        </p:txBody>
      </p:sp>
      <p:sp>
        <p:nvSpPr>
          <p:cNvPr id="27" name="Text 12">
            <a:extLst>
              <a:ext uri="{FF2B5EF4-FFF2-40B4-BE49-F238E27FC236}">
                <a16:creationId xmlns:a16="http://schemas.microsoft.com/office/drawing/2014/main" id="{CC7C2949-AEFB-EDE9-FBED-A58CE7A9A082}"/>
              </a:ext>
            </a:extLst>
          </p:cNvPr>
          <p:cNvSpPr/>
          <p:nvPr/>
        </p:nvSpPr>
        <p:spPr>
          <a:xfrm>
            <a:off x="6223397" y="4705449"/>
            <a:ext cx="5373886" cy="543718"/>
          </a:xfrm>
          <a:prstGeom prst="rect">
            <a:avLst/>
          </a:prstGeom>
          <a:noFill/>
          <a:ln/>
        </p:spPr>
        <p:txBody>
          <a:bodyPr wrap="square" lIns="0" tIns="0" rIns="0" bIns="0" rtlCol="0" anchor="t"/>
          <a:lstStyle/>
          <a:p>
            <a:pPr algn="ctr">
              <a:lnSpc>
                <a:spcPts val="2125"/>
              </a:lnSpc>
            </a:pPr>
            <a:r>
              <a:rPr lang="en-US" sz="1200" dirty="0">
                <a:solidFill>
                  <a:schemeClr val="tx1"/>
                </a:solidFill>
                <a:latin typeface="+mn-lt"/>
                <a:ea typeface="Lora" pitchFamily="34" charset="-122"/>
                <a:cs typeface="Lora" pitchFamily="34" charset="-120"/>
              </a:rPr>
              <a:t>Share of energy consumption of cement industry in total industrial energy</a:t>
            </a:r>
            <a:endParaRPr lang="en-US" sz="1200" dirty="0">
              <a:solidFill>
                <a:schemeClr val="tx1"/>
              </a:solidFill>
              <a:latin typeface="+mn-lt"/>
            </a:endParaRPr>
          </a:p>
        </p:txBody>
      </p:sp>
      <p:sp>
        <p:nvSpPr>
          <p:cNvPr id="28" name="Text 13">
            <a:extLst>
              <a:ext uri="{FF2B5EF4-FFF2-40B4-BE49-F238E27FC236}">
                <a16:creationId xmlns:a16="http://schemas.microsoft.com/office/drawing/2014/main" id="{37C845CE-D7A3-A5B6-C2ED-ADF74D3D0772}"/>
              </a:ext>
            </a:extLst>
          </p:cNvPr>
          <p:cNvSpPr/>
          <p:nvPr/>
        </p:nvSpPr>
        <p:spPr>
          <a:xfrm>
            <a:off x="594717" y="5249167"/>
            <a:ext cx="11002566" cy="815578"/>
          </a:xfrm>
          <a:prstGeom prst="rect">
            <a:avLst/>
          </a:prstGeom>
          <a:noFill/>
          <a:ln/>
        </p:spPr>
        <p:txBody>
          <a:bodyPr wrap="square" lIns="0" tIns="0" rIns="0" bIns="0" rtlCol="0" anchor="t"/>
          <a:lstStyle/>
          <a:p>
            <a:pPr>
              <a:lnSpc>
                <a:spcPts val="2125"/>
              </a:lnSpc>
            </a:pPr>
            <a:r>
              <a:rPr lang="en-US" sz="1600" dirty="0">
                <a:solidFill>
                  <a:schemeClr val="tx1"/>
                </a:solidFill>
                <a:latin typeface="+mn-lt"/>
                <a:ea typeface="Lora" pitchFamily="34" charset="-122"/>
                <a:cs typeface="Lora" pitchFamily="34" charset="-120"/>
              </a:rPr>
              <a:t>Vietnam’s cement industry has grown strongly in recent years, becoming one of the world’s leading cement producers and exporters. With more than 90 production lines, the industry contributes significantly to the national economy, but also poses many challenges in terms of efficient energy use.</a:t>
            </a:r>
            <a:endParaRPr lang="en-US" sz="1600" dirty="0">
              <a:solidFill>
                <a:schemeClr val="tx1"/>
              </a:solidFill>
              <a:latin typeface="+mn-lt"/>
            </a:endParaRPr>
          </a:p>
        </p:txBody>
      </p:sp>
    </p:spTree>
    <p:extLst>
      <p:ext uri="{BB962C8B-B14F-4D97-AF65-F5344CB8AC3E}">
        <p14:creationId xmlns:p14="http://schemas.microsoft.com/office/powerpoint/2010/main" val="14490059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a:xfrm>
            <a:off x="609600" y="580717"/>
            <a:ext cx="10972800" cy="495200"/>
          </a:xfrm>
        </p:spPr>
        <p:txBody>
          <a:bodyPr>
            <a:noAutofit/>
          </a:bodyPr>
          <a:lstStyle/>
          <a:p>
            <a:r>
              <a:rPr lang="en-US" sz="2400" dirty="0">
                <a:solidFill>
                  <a:schemeClr val="accent1">
                    <a:lumMod val="50000"/>
                  </a:schemeClr>
                </a:solidFill>
              </a:rPr>
              <a:t>2. ENERGY INTENSITY IN HIGH-ENERGY INDUSTRIES IN VIETNAM</a:t>
            </a:r>
            <a:endParaRPr lang="en-VN" sz="2400" dirty="0">
              <a:solidFill>
                <a:schemeClr val="accent1">
                  <a:lumMod val="50000"/>
                </a:schemeClr>
              </a:solidFill>
            </a:endParaRPr>
          </a:p>
        </p:txBody>
      </p:sp>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grpSp>
        <p:nvGrpSpPr>
          <p:cNvPr id="15" name="Group 14">
            <a:extLst>
              <a:ext uri="{FF2B5EF4-FFF2-40B4-BE49-F238E27FC236}">
                <a16:creationId xmlns:a16="http://schemas.microsoft.com/office/drawing/2014/main" id="{EB345D3B-DCCB-44A5-BD2A-4F6E48479531}"/>
              </a:ext>
            </a:extLst>
          </p:cNvPr>
          <p:cNvGrpSpPr/>
          <p:nvPr/>
        </p:nvGrpSpPr>
        <p:grpSpPr>
          <a:xfrm>
            <a:off x="931477" y="1244183"/>
            <a:ext cx="10046819" cy="4915863"/>
            <a:chOff x="995646" y="1536570"/>
            <a:chExt cx="10046819" cy="4915863"/>
          </a:xfrm>
        </p:grpSpPr>
        <p:grpSp>
          <p:nvGrpSpPr>
            <p:cNvPr id="13" name="Group 12">
              <a:extLst>
                <a:ext uri="{FF2B5EF4-FFF2-40B4-BE49-F238E27FC236}">
                  <a16:creationId xmlns:a16="http://schemas.microsoft.com/office/drawing/2014/main" id="{3308903F-D3DA-49EF-AEDA-E6500C0B958E}"/>
                </a:ext>
              </a:extLst>
            </p:cNvPr>
            <p:cNvGrpSpPr/>
            <p:nvPr/>
          </p:nvGrpSpPr>
          <p:grpSpPr>
            <a:xfrm>
              <a:off x="1092233" y="1536570"/>
              <a:ext cx="9950232" cy="4915863"/>
              <a:chOff x="1107440" y="1298461"/>
              <a:chExt cx="9950232" cy="4915863"/>
            </a:xfrm>
          </p:grpSpPr>
          <p:pic>
            <p:nvPicPr>
              <p:cNvPr id="5" name="Picture 4">
                <a:extLst>
                  <a:ext uri="{FF2B5EF4-FFF2-40B4-BE49-F238E27FC236}">
                    <a16:creationId xmlns:a16="http://schemas.microsoft.com/office/drawing/2014/main" id="{939FE9C6-DBCA-45AB-B69D-050E16A2E3AE}"/>
                  </a:ext>
                </a:extLst>
              </p:cNvPr>
              <p:cNvPicPr>
                <a:picLocks noChangeAspect="1"/>
              </p:cNvPicPr>
              <p:nvPr/>
            </p:nvPicPr>
            <p:blipFill>
              <a:blip r:embed="rId3"/>
              <a:stretch>
                <a:fillRect/>
              </a:stretch>
            </p:blipFill>
            <p:spPr>
              <a:xfrm>
                <a:off x="1107440" y="1414005"/>
                <a:ext cx="9692640" cy="4800319"/>
              </a:xfrm>
              <a:prstGeom prst="rect">
                <a:avLst/>
              </a:prstGeom>
            </p:spPr>
          </p:pic>
          <p:sp>
            <p:nvSpPr>
              <p:cNvPr id="7" name="TextBox 6">
                <a:extLst>
                  <a:ext uri="{FF2B5EF4-FFF2-40B4-BE49-F238E27FC236}">
                    <a16:creationId xmlns:a16="http://schemas.microsoft.com/office/drawing/2014/main" id="{B3A9D94F-4F6F-4796-A906-E7E20CB9A54A}"/>
                  </a:ext>
                </a:extLst>
              </p:cNvPr>
              <p:cNvSpPr txBox="1"/>
              <p:nvPr/>
            </p:nvSpPr>
            <p:spPr>
              <a:xfrm>
                <a:off x="2219959" y="1298461"/>
                <a:ext cx="8046987" cy="379656"/>
              </a:xfrm>
              <a:prstGeom prst="rect">
                <a:avLst/>
              </a:prstGeom>
              <a:solidFill>
                <a:schemeClr val="bg1"/>
              </a:solidFill>
            </p:spPr>
            <p:txBody>
              <a:bodyPr wrap="square">
                <a:spAutoFit/>
              </a:bodyPr>
              <a:lstStyle/>
              <a:p>
                <a:pPr algn="ctr"/>
                <a:r>
                  <a:rPr lang="en-US" dirty="0"/>
                  <a:t>Energy Intensity of Key Industrial Sectors in Vietnam (2015–2022)</a:t>
                </a:r>
              </a:p>
            </p:txBody>
          </p:sp>
          <p:sp>
            <p:nvSpPr>
              <p:cNvPr id="11" name="TextBox 10">
                <a:extLst>
                  <a:ext uri="{FF2B5EF4-FFF2-40B4-BE49-F238E27FC236}">
                    <a16:creationId xmlns:a16="http://schemas.microsoft.com/office/drawing/2014/main" id="{DD0AC6E9-0623-495A-BD4E-D0654A4276E7}"/>
                  </a:ext>
                </a:extLst>
              </p:cNvPr>
              <p:cNvSpPr txBox="1"/>
              <p:nvPr/>
            </p:nvSpPr>
            <p:spPr>
              <a:xfrm>
                <a:off x="5775656" y="5952714"/>
                <a:ext cx="640688" cy="261610"/>
              </a:xfrm>
              <a:prstGeom prst="rect">
                <a:avLst/>
              </a:prstGeom>
              <a:solidFill>
                <a:schemeClr val="bg1"/>
              </a:solidFill>
            </p:spPr>
            <p:txBody>
              <a:bodyPr wrap="square">
                <a:spAutoFit/>
              </a:bodyPr>
              <a:lstStyle/>
              <a:p>
                <a:pPr algn="ctr"/>
                <a:r>
                  <a:rPr lang="en-US" sz="1100" dirty="0"/>
                  <a:t>Year</a:t>
                </a:r>
              </a:p>
            </p:txBody>
          </p:sp>
          <p:sp>
            <p:nvSpPr>
              <p:cNvPr id="12" name="TextBox 11">
                <a:extLst>
                  <a:ext uri="{FF2B5EF4-FFF2-40B4-BE49-F238E27FC236}">
                    <a16:creationId xmlns:a16="http://schemas.microsoft.com/office/drawing/2014/main" id="{0B235840-803F-400F-A703-82C5C1DE1E46}"/>
                  </a:ext>
                </a:extLst>
              </p:cNvPr>
              <p:cNvSpPr txBox="1"/>
              <p:nvPr/>
            </p:nvSpPr>
            <p:spPr>
              <a:xfrm>
                <a:off x="10055338" y="1774564"/>
                <a:ext cx="1002334" cy="861774"/>
              </a:xfrm>
              <a:prstGeom prst="rect">
                <a:avLst/>
              </a:prstGeom>
              <a:solidFill>
                <a:schemeClr val="bg1"/>
              </a:solidFill>
            </p:spPr>
            <p:txBody>
              <a:bodyPr wrap="square">
                <a:spAutoFit/>
              </a:bodyPr>
              <a:lstStyle/>
              <a:p>
                <a:r>
                  <a:rPr lang="en-US" sz="1000" dirty="0"/>
                  <a:t>Cement</a:t>
                </a:r>
              </a:p>
              <a:p>
                <a:r>
                  <a:rPr lang="en-US" sz="1000" dirty="0"/>
                  <a:t>Steel</a:t>
                </a:r>
              </a:p>
              <a:p>
                <a:r>
                  <a:rPr lang="en-US" sz="1000" dirty="0"/>
                  <a:t>Chemicals</a:t>
                </a:r>
              </a:p>
              <a:p>
                <a:r>
                  <a:rPr lang="en-US" sz="1000" dirty="0"/>
                  <a:t>Paper</a:t>
                </a:r>
              </a:p>
              <a:p>
                <a:r>
                  <a:rPr lang="en-US" sz="1000" dirty="0"/>
                  <a:t>Food</a:t>
                </a:r>
              </a:p>
            </p:txBody>
          </p:sp>
        </p:grpSp>
        <p:sp>
          <p:nvSpPr>
            <p:cNvPr id="14" name="TextBox 13">
              <a:extLst>
                <a:ext uri="{FF2B5EF4-FFF2-40B4-BE49-F238E27FC236}">
                  <a16:creationId xmlns:a16="http://schemas.microsoft.com/office/drawing/2014/main" id="{D4D0CFF5-3899-4E6C-A496-0127BF9BB4CB}"/>
                </a:ext>
              </a:extLst>
            </p:cNvPr>
            <p:cNvSpPr txBox="1"/>
            <p:nvPr/>
          </p:nvSpPr>
          <p:spPr>
            <a:xfrm rot="16200000">
              <a:off x="-966690" y="3614450"/>
              <a:ext cx="4232449" cy="307777"/>
            </a:xfrm>
            <a:prstGeom prst="rect">
              <a:avLst/>
            </a:prstGeom>
            <a:solidFill>
              <a:schemeClr val="bg1"/>
            </a:solidFill>
          </p:spPr>
          <p:txBody>
            <a:bodyPr wrap="square">
              <a:spAutoFit/>
            </a:bodyPr>
            <a:lstStyle/>
            <a:p>
              <a:pPr algn="ctr"/>
              <a:r>
                <a:rPr lang="en-US" sz="1400" dirty="0"/>
                <a:t>Energy Intensity (TOE/Billion VND GDP)</a:t>
              </a:r>
            </a:p>
          </p:txBody>
        </p:sp>
      </p:grpSp>
    </p:spTree>
    <p:extLst>
      <p:ext uri="{BB962C8B-B14F-4D97-AF65-F5344CB8AC3E}">
        <p14:creationId xmlns:p14="http://schemas.microsoft.com/office/powerpoint/2010/main" val="1052758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4DEE36-7BDC-8A55-1139-6E2C9CD59C61}"/>
              </a:ext>
            </a:extLst>
          </p:cNvPr>
          <p:cNvPicPr>
            <a:picLocks noChangeAspect="1"/>
          </p:cNvPicPr>
          <p:nvPr/>
        </p:nvPicPr>
        <p:blipFill>
          <a:blip r:embed="rId2"/>
          <a:stretch>
            <a:fillRect/>
          </a:stretch>
        </p:blipFill>
        <p:spPr>
          <a:xfrm>
            <a:off x="5991568" y="1452489"/>
            <a:ext cx="5590832" cy="4819974"/>
          </a:xfrm>
          <a:prstGeom prst="rect">
            <a:avLst/>
          </a:prstGeom>
        </p:spPr>
      </p:pic>
      <p:sp>
        <p:nvSpPr>
          <p:cNvPr id="7" name="Title 4">
            <a:extLst>
              <a:ext uri="{FF2B5EF4-FFF2-40B4-BE49-F238E27FC236}">
                <a16:creationId xmlns:a16="http://schemas.microsoft.com/office/drawing/2014/main" id="{CCC1CCC8-3B98-9DE4-F82E-7DB821B6C035}"/>
              </a:ext>
            </a:extLst>
          </p:cNvPr>
          <p:cNvSpPr>
            <a:spLocks noGrp="1"/>
          </p:cNvSpPr>
          <p:nvPr>
            <p:ph type="title"/>
          </p:nvPr>
        </p:nvSpPr>
        <p:spPr>
          <a:xfrm>
            <a:off x="609600" y="625906"/>
            <a:ext cx="10972800" cy="495200"/>
          </a:xfrm>
        </p:spPr>
        <p:txBody>
          <a:bodyPr>
            <a:noAutofit/>
          </a:bodyPr>
          <a:lstStyle/>
          <a:p>
            <a:r>
              <a:rPr lang="en-US" sz="2800" b="1" dirty="0">
                <a:solidFill>
                  <a:schemeClr val="accent1">
                    <a:lumMod val="50000"/>
                  </a:schemeClr>
                </a:solidFill>
              </a:rPr>
              <a:t>3. THE AVERAGE THERMAL ENERGY INTENSITY OF CLINKER</a:t>
            </a:r>
          </a:p>
        </p:txBody>
      </p:sp>
      <p:sp>
        <p:nvSpPr>
          <p:cNvPr id="9" name="TextBox 8">
            <a:extLst>
              <a:ext uri="{FF2B5EF4-FFF2-40B4-BE49-F238E27FC236}">
                <a16:creationId xmlns:a16="http://schemas.microsoft.com/office/drawing/2014/main" id="{F6A2EE2F-E043-E90B-1060-F97894D48425}"/>
              </a:ext>
            </a:extLst>
          </p:cNvPr>
          <p:cNvSpPr txBox="1"/>
          <p:nvPr/>
        </p:nvSpPr>
        <p:spPr>
          <a:xfrm>
            <a:off x="496910" y="1452489"/>
            <a:ext cx="5494658" cy="4662815"/>
          </a:xfrm>
          <a:prstGeom prst="rect">
            <a:avLst/>
          </a:prstGeom>
          <a:noFill/>
        </p:spPr>
        <p:txBody>
          <a:bodyPr wrap="square">
            <a:spAutoFit/>
          </a:bodyPr>
          <a:lstStyle/>
          <a:p>
            <a:pPr algn="just" fontAlgn="base">
              <a:lnSpc>
                <a:spcPct val="150000"/>
              </a:lnSpc>
            </a:pPr>
            <a:r>
              <a:rPr lang="en-US" sz="1800" i="0" dirty="0">
                <a:solidFill>
                  <a:srgbClr val="000000"/>
                </a:solidFill>
                <a:effectLst/>
                <a:latin typeface="+mn-lt"/>
              </a:rPr>
              <a:t>Global thermal energy intensity of clinker production by fuel in the Net Zero Scenario, 2010-2030</a:t>
            </a:r>
            <a:endParaRPr lang="en-US" sz="1800" b="0" i="0" dirty="0">
              <a:solidFill>
                <a:srgbClr val="000000"/>
              </a:solidFill>
              <a:effectLst/>
              <a:latin typeface="+mn-lt"/>
            </a:endParaRPr>
          </a:p>
          <a:p>
            <a:pPr algn="just" fontAlgn="base">
              <a:lnSpc>
                <a:spcPct val="150000"/>
              </a:lnSpc>
            </a:pPr>
            <a:r>
              <a:rPr lang="en-US" sz="1800" b="0" i="0" dirty="0">
                <a:solidFill>
                  <a:srgbClr val="000000"/>
                </a:solidFill>
                <a:effectLst/>
                <a:latin typeface="+mn-lt"/>
              </a:rPr>
              <a:t>Fossil fuels continued to be the main source of thermal energy for the sector (90% share) in 2022, followed by bioenergy and renewable waste (4%) and non-renewable waste (4%). The adoption of low carbon fuels is key to reduce the share of fossil fuels to 79% and non-renewable waste to 3% by 2030 in line with the NZE Scenario, which sees bioenergy and renewable waste increasing to 16% and hydrogen to 2% of the total thermal energy share.</a:t>
            </a:r>
          </a:p>
        </p:txBody>
      </p:sp>
    </p:spTree>
    <p:extLst>
      <p:ext uri="{BB962C8B-B14F-4D97-AF65-F5344CB8AC3E}">
        <p14:creationId xmlns:p14="http://schemas.microsoft.com/office/powerpoint/2010/main" val="1210386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4CDF9-719D-8B89-2F82-43A6875F7EB5}"/>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8157DB12-547E-672B-13C6-B24EC1FA0047}"/>
              </a:ext>
            </a:extLst>
          </p:cNvPr>
          <p:cNvSpPr>
            <a:spLocks noGrp="1"/>
          </p:cNvSpPr>
          <p:nvPr>
            <p:ph type="title"/>
          </p:nvPr>
        </p:nvSpPr>
        <p:spPr>
          <a:xfrm>
            <a:off x="609600" y="593822"/>
            <a:ext cx="10972800" cy="495200"/>
          </a:xfrm>
        </p:spPr>
        <p:txBody>
          <a:bodyPr>
            <a:noAutofit/>
          </a:bodyPr>
          <a:lstStyle/>
          <a:p>
            <a:r>
              <a:rPr lang="vi-VN" sz="2800" b="1" dirty="0">
                <a:solidFill>
                  <a:schemeClr val="accent1">
                    <a:lumMod val="50000"/>
                  </a:schemeClr>
                </a:solidFill>
                <a:latin typeface="+mn-lt"/>
              </a:rPr>
              <a:t>4. ENERGY USE STRUCTURE</a:t>
            </a:r>
            <a:endParaRPr lang="en-US" sz="2800" b="1" dirty="0">
              <a:solidFill>
                <a:schemeClr val="accent1">
                  <a:lumMod val="50000"/>
                </a:schemeClr>
              </a:solidFill>
              <a:latin typeface="+mn-lt"/>
            </a:endParaRPr>
          </a:p>
        </p:txBody>
      </p:sp>
      <p:sp>
        <p:nvSpPr>
          <p:cNvPr id="31" name="Text 1">
            <a:extLst>
              <a:ext uri="{FF2B5EF4-FFF2-40B4-BE49-F238E27FC236}">
                <a16:creationId xmlns:a16="http://schemas.microsoft.com/office/drawing/2014/main" id="{8C1FC9D2-7E06-BB59-3D40-5B4CB5E052CE}"/>
              </a:ext>
            </a:extLst>
          </p:cNvPr>
          <p:cNvSpPr/>
          <p:nvPr/>
        </p:nvSpPr>
        <p:spPr>
          <a:xfrm>
            <a:off x="528994" y="5317087"/>
            <a:ext cx="11053406" cy="529114"/>
          </a:xfrm>
          <a:prstGeom prst="rect">
            <a:avLst/>
          </a:prstGeom>
          <a:noFill/>
          <a:ln/>
        </p:spPr>
        <p:txBody>
          <a:bodyPr wrap="square" lIns="0" tIns="0" rIns="0" bIns="0" rtlCol="0" anchor="t"/>
          <a:lstStyle/>
          <a:p>
            <a:pPr algn="just">
              <a:lnSpc>
                <a:spcPts val="2050"/>
              </a:lnSpc>
            </a:pPr>
            <a:r>
              <a:rPr lang="en-US" sz="1800">
                <a:solidFill>
                  <a:schemeClr val="tx1"/>
                </a:solidFill>
                <a:latin typeface="+mn-lt"/>
                <a:ea typeface="Lora" pitchFamily="34" charset="-122"/>
                <a:cs typeface="Lora" pitchFamily="34" charset="-120"/>
              </a:rPr>
              <a:t>The energy use structure in Vietnam's cement industry currently still depends mainly on coal, accounting for 80-85% of total energy consumption. Electricity comes in second with about 15-20%, mainly serving the grinding and transportation stages.</a:t>
            </a:r>
            <a:endParaRPr lang="en-US" sz="1800" dirty="0">
              <a:solidFill>
                <a:schemeClr val="tx1"/>
              </a:solidFill>
              <a:latin typeface="+mn-lt"/>
            </a:endParaRPr>
          </a:p>
        </p:txBody>
      </p:sp>
      <p:sp>
        <p:nvSpPr>
          <p:cNvPr id="32" name="Text 2">
            <a:extLst>
              <a:ext uri="{FF2B5EF4-FFF2-40B4-BE49-F238E27FC236}">
                <a16:creationId xmlns:a16="http://schemas.microsoft.com/office/drawing/2014/main" id="{4B8B2776-5545-72E3-6824-056C657840FB}"/>
              </a:ext>
            </a:extLst>
          </p:cNvPr>
          <p:cNvSpPr/>
          <p:nvPr/>
        </p:nvSpPr>
        <p:spPr>
          <a:xfrm>
            <a:off x="578882" y="7160124"/>
            <a:ext cx="13472636" cy="529114"/>
          </a:xfrm>
          <a:prstGeom prst="rect">
            <a:avLst/>
          </a:prstGeom>
          <a:noFill/>
          <a:ln/>
        </p:spPr>
        <p:txBody>
          <a:bodyPr wrap="square" lIns="0" tIns="0" rIns="0" bIns="0" rtlCol="0" anchor="t"/>
          <a:lstStyle/>
          <a:p>
            <a:pPr marL="0" indent="0" algn="l">
              <a:lnSpc>
                <a:spcPts val="2050"/>
              </a:lnSpc>
              <a:buNone/>
            </a:pPr>
            <a:r>
              <a:rPr lang="en-US" sz="1300" dirty="0">
                <a:solidFill>
                  <a:schemeClr val="tx1"/>
                </a:solidFill>
                <a:latin typeface="+mn-lt"/>
                <a:ea typeface="Lora" pitchFamily="34" charset="-122"/>
                <a:cs typeface="Lora" pitchFamily="34" charset="-120"/>
              </a:rPr>
              <a:t>Nhiên liệu thay thế như rác thải, sinh khối và chất thải nguy hại mới chỉ chiếm dưới 5% tổng năng lượng sử dụng, nhưng đang có xu hướng tăng dần khi các nhà máy bắt đầu áp dụng các giải pháp thân thiện với môi trường hơn.</a:t>
            </a:r>
            <a:endParaRPr lang="en-US" sz="1300" dirty="0">
              <a:solidFill>
                <a:schemeClr val="tx1"/>
              </a:solidFill>
              <a:latin typeface="+mn-lt"/>
            </a:endParaRPr>
          </a:p>
        </p:txBody>
      </p:sp>
      <p:sp>
        <p:nvSpPr>
          <p:cNvPr id="33" name="Text 3">
            <a:extLst>
              <a:ext uri="{FF2B5EF4-FFF2-40B4-BE49-F238E27FC236}">
                <a16:creationId xmlns:a16="http://schemas.microsoft.com/office/drawing/2014/main" id="{30E3DAFE-2F08-46AA-0728-6F0E70AE6B12}"/>
              </a:ext>
            </a:extLst>
          </p:cNvPr>
          <p:cNvSpPr/>
          <p:nvPr/>
        </p:nvSpPr>
        <p:spPr>
          <a:xfrm>
            <a:off x="1478994" y="1672469"/>
            <a:ext cx="2067758" cy="258485"/>
          </a:xfrm>
          <a:prstGeom prst="rect">
            <a:avLst/>
          </a:prstGeom>
          <a:noFill/>
          <a:ln/>
        </p:spPr>
        <p:txBody>
          <a:bodyPr wrap="none" lIns="0" tIns="0" rIns="0" bIns="0" rtlCol="0" anchor="t"/>
          <a:lstStyle/>
          <a:p>
            <a:pPr marL="0" indent="0" algn="ctr">
              <a:lnSpc>
                <a:spcPts val="2000"/>
              </a:lnSpc>
              <a:buNone/>
            </a:pPr>
            <a:r>
              <a:rPr lang="en-US" sz="1800">
                <a:solidFill>
                  <a:schemeClr val="tx1"/>
                </a:solidFill>
                <a:latin typeface="+mn-lt"/>
                <a:ea typeface="Alice" pitchFamily="34" charset="-122"/>
                <a:cs typeface="Alice" pitchFamily="34" charset="-120"/>
              </a:rPr>
              <a:t>Coal </a:t>
            </a:r>
            <a:r>
              <a:rPr lang="en-US" sz="1800" dirty="0">
                <a:solidFill>
                  <a:schemeClr val="tx1"/>
                </a:solidFill>
                <a:latin typeface="+mn-lt"/>
                <a:ea typeface="Alice" pitchFamily="34" charset="-122"/>
                <a:cs typeface="Alice" pitchFamily="34" charset="-120"/>
              </a:rPr>
              <a:t>(antraxit)</a:t>
            </a:r>
            <a:endParaRPr lang="en-US" sz="1800" dirty="0">
              <a:solidFill>
                <a:schemeClr val="tx1"/>
              </a:solidFill>
              <a:latin typeface="+mn-lt"/>
            </a:endParaRPr>
          </a:p>
        </p:txBody>
      </p:sp>
      <p:sp>
        <p:nvSpPr>
          <p:cNvPr id="34" name="Text 4">
            <a:extLst>
              <a:ext uri="{FF2B5EF4-FFF2-40B4-BE49-F238E27FC236}">
                <a16:creationId xmlns:a16="http://schemas.microsoft.com/office/drawing/2014/main" id="{255A9167-90A9-D165-934C-520D84D8ED9D}"/>
              </a:ext>
            </a:extLst>
          </p:cNvPr>
          <p:cNvSpPr/>
          <p:nvPr/>
        </p:nvSpPr>
        <p:spPr>
          <a:xfrm>
            <a:off x="1221462" y="2030133"/>
            <a:ext cx="258294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80-85% of total energy</a:t>
            </a:r>
            <a:endParaRPr lang="en-US" sz="1400" dirty="0">
              <a:solidFill>
                <a:schemeClr val="tx1"/>
              </a:solidFill>
              <a:latin typeface="+mn-lt"/>
            </a:endParaRPr>
          </a:p>
        </p:txBody>
      </p:sp>
      <p:sp>
        <p:nvSpPr>
          <p:cNvPr id="35" name="Text 5">
            <a:extLst>
              <a:ext uri="{FF2B5EF4-FFF2-40B4-BE49-F238E27FC236}">
                <a16:creationId xmlns:a16="http://schemas.microsoft.com/office/drawing/2014/main" id="{BC233737-CDB6-D17E-90F8-B40393284A6E}"/>
              </a:ext>
            </a:extLst>
          </p:cNvPr>
          <p:cNvSpPr/>
          <p:nvPr/>
        </p:nvSpPr>
        <p:spPr>
          <a:xfrm>
            <a:off x="1221462" y="2393869"/>
            <a:ext cx="258294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Mainly used for clinker kiln</a:t>
            </a:r>
            <a:endParaRPr lang="en-US" sz="1400" dirty="0">
              <a:solidFill>
                <a:schemeClr val="tx1"/>
              </a:solidFill>
              <a:latin typeface="+mn-lt"/>
            </a:endParaRPr>
          </a:p>
        </p:txBody>
      </p:sp>
      <p:sp>
        <p:nvSpPr>
          <p:cNvPr id="36" name="Text 6">
            <a:extLst>
              <a:ext uri="{FF2B5EF4-FFF2-40B4-BE49-F238E27FC236}">
                <a16:creationId xmlns:a16="http://schemas.microsoft.com/office/drawing/2014/main" id="{9AB45797-4874-2649-167A-C2D600BB041B}"/>
              </a:ext>
            </a:extLst>
          </p:cNvPr>
          <p:cNvSpPr/>
          <p:nvPr/>
        </p:nvSpPr>
        <p:spPr>
          <a:xfrm>
            <a:off x="5190908" y="2486931"/>
            <a:ext cx="2067758" cy="258485"/>
          </a:xfrm>
          <a:prstGeom prst="rect">
            <a:avLst/>
          </a:prstGeom>
          <a:noFill/>
          <a:ln/>
        </p:spPr>
        <p:txBody>
          <a:bodyPr wrap="none" lIns="0" tIns="0" rIns="0" bIns="0" rtlCol="0" anchor="t"/>
          <a:lstStyle/>
          <a:p>
            <a:pPr marL="0" indent="0" algn="ctr">
              <a:lnSpc>
                <a:spcPts val="2000"/>
              </a:lnSpc>
              <a:buNone/>
            </a:pPr>
            <a:r>
              <a:rPr lang="en-US" sz="1800">
                <a:solidFill>
                  <a:schemeClr val="tx1"/>
                </a:solidFill>
                <a:latin typeface="+mn-lt"/>
                <a:ea typeface="Alice" pitchFamily="34" charset="-122"/>
                <a:cs typeface="Alice" pitchFamily="34" charset="-120"/>
              </a:rPr>
              <a:t>Electricity</a:t>
            </a:r>
            <a:endParaRPr lang="en-US" sz="1800" dirty="0">
              <a:solidFill>
                <a:schemeClr val="tx1"/>
              </a:solidFill>
              <a:latin typeface="+mn-lt"/>
            </a:endParaRPr>
          </a:p>
        </p:txBody>
      </p:sp>
      <p:sp>
        <p:nvSpPr>
          <p:cNvPr id="37" name="Text 7">
            <a:extLst>
              <a:ext uri="{FF2B5EF4-FFF2-40B4-BE49-F238E27FC236}">
                <a16:creationId xmlns:a16="http://schemas.microsoft.com/office/drawing/2014/main" id="{7DC19497-8724-7A13-3EB7-A0E048F7F1F8}"/>
              </a:ext>
            </a:extLst>
          </p:cNvPr>
          <p:cNvSpPr/>
          <p:nvPr/>
        </p:nvSpPr>
        <p:spPr>
          <a:xfrm>
            <a:off x="4062176" y="2887025"/>
            <a:ext cx="4325422"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15-20% of total energy</a:t>
            </a:r>
            <a:endParaRPr lang="en-US" sz="1400" dirty="0">
              <a:solidFill>
                <a:schemeClr val="tx1"/>
              </a:solidFill>
              <a:latin typeface="+mn-lt"/>
            </a:endParaRPr>
          </a:p>
        </p:txBody>
      </p:sp>
      <p:sp>
        <p:nvSpPr>
          <p:cNvPr id="38" name="Text 8">
            <a:extLst>
              <a:ext uri="{FF2B5EF4-FFF2-40B4-BE49-F238E27FC236}">
                <a16:creationId xmlns:a16="http://schemas.microsoft.com/office/drawing/2014/main" id="{90001807-0C45-5BE7-8D7B-F001ED33218E}"/>
              </a:ext>
            </a:extLst>
          </p:cNvPr>
          <p:cNvSpPr/>
          <p:nvPr/>
        </p:nvSpPr>
        <p:spPr>
          <a:xfrm>
            <a:off x="4130994" y="3279429"/>
            <a:ext cx="4325422" cy="529114"/>
          </a:xfrm>
          <a:prstGeom prst="rect">
            <a:avLst/>
          </a:prstGeom>
          <a:noFill/>
          <a:ln/>
        </p:spPr>
        <p:txBody>
          <a:bodyPr wrap="square" lIns="0" tIns="0" rIns="0" bIns="0" rtlCol="0" anchor="t"/>
          <a:lstStyle/>
          <a:p>
            <a:pPr marL="0" indent="0" algn="ctr">
              <a:lnSpc>
                <a:spcPts val="2050"/>
              </a:lnSpc>
              <a:buNone/>
            </a:pPr>
            <a:r>
              <a:rPr lang="en-US" sz="1400" dirty="0">
                <a:solidFill>
                  <a:schemeClr val="tx1"/>
                </a:solidFill>
                <a:latin typeface="+mn-lt"/>
                <a:ea typeface="Lora" pitchFamily="34" charset="-122"/>
                <a:cs typeface="Lora" pitchFamily="34" charset="-120"/>
              </a:rPr>
              <a:t>Used for grinding raw materials, grinding cement, packaging, transporting</a:t>
            </a:r>
            <a:endParaRPr lang="en-US" sz="1400" dirty="0">
              <a:solidFill>
                <a:schemeClr val="tx1"/>
              </a:solidFill>
              <a:latin typeface="+mn-lt"/>
            </a:endParaRPr>
          </a:p>
        </p:txBody>
      </p:sp>
      <p:sp>
        <p:nvSpPr>
          <p:cNvPr id="39" name="Text 9">
            <a:extLst>
              <a:ext uri="{FF2B5EF4-FFF2-40B4-BE49-F238E27FC236}">
                <a16:creationId xmlns:a16="http://schemas.microsoft.com/office/drawing/2014/main" id="{EC36D7D2-254A-C5E0-370D-5083B858FA35}"/>
              </a:ext>
            </a:extLst>
          </p:cNvPr>
          <p:cNvSpPr/>
          <p:nvPr/>
        </p:nvSpPr>
        <p:spPr>
          <a:xfrm>
            <a:off x="8543529" y="4030529"/>
            <a:ext cx="2067758" cy="258485"/>
          </a:xfrm>
          <a:prstGeom prst="rect">
            <a:avLst/>
          </a:prstGeom>
          <a:noFill/>
          <a:ln/>
        </p:spPr>
        <p:txBody>
          <a:bodyPr wrap="none" lIns="0" tIns="0" rIns="0" bIns="0" rtlCol="0" anchor="t"/>
          <a:lstStyle/>
          <a:p>
            <a:pPr marL="0" indent="0" algn="ctr">
              <a:lnSpc>
                <a:spcPts val="2000"/>
              </a:lnSpc>
              <a:buNone/>
            </a:pPr>
            <a:r>
              <a:rPr lang="en-US" sz="1800">
                <a:solidFill>
                  <a:schemeClr val="tx1"/>
                </a:solidFill>
                <a:latin typeface="+mn-lt"/>
                <a:ea typeface="Alice" pitchFamily="34" charset="-122"/>
                <a:cs typeface="Alice" pitchFamily="34" charset="-120"/>
              </a:rPr>
              <a:t>Alternative fuel</a:t>
            </a:r>
            <a:endParaRPr lang="en-US" sz="1800" dirty="0">
              <a:solidFill>
                <a:schemeClr val="tx1"/>
              </a:solidFill>
              <a:latin typeface="+mn-lt"/>
            </a:endParaRPr>
          </a:p>
        </p:txBody>
      </p:sp>
      <p:sp>
        <p:nvSpPr>
          <p:cNvPr id="40" name="Text 10">
            <a:extLst>
              <a:ext uri="{FF2B5EF4-FFF2-40B4-BE49-F238E27FC236}">
                <a16:creationId xmlns:a16="http://schemas.microsoft.com/office/drawing/2014/main" id="{7259A1C7-3295-F73E-1B32-517FAF2F1A55}"/>
              </a:ext>
            </a:extLst>
          </p:cNvPr>
          <p:cNvSpPr/>
          <p:nvPr/>
        </p:nvSpPr>
        <p:spPr>
          <a:xfrm>
            <a:off x="7814986" y="4388193"/>
            <a:ext cx="3524845"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Under 5% (increasing)</a:t>
            </a:r>
            <a:endParaRPr lang="en-US" sz="1400" dirty="0">
              <a:solidFill>
                <a:schemeClr val="tx1"/>
              </a:solidFill>
              <a:latin typeface="+mn-lt"/>
            </a:endParaRPr>
          </a:p>
        </p:txBody>
      </p:sp>
      <p:sp>
        <p:nvSpPr>
          <p:cNvPr id="41" name="Text 11">
            <a:extLst>
              <a:ext uri="{FF2B5EF4-FFF2-40B4-BE49-F238E27FC236}">
                <a16:creationId xmlns:a16="http://schemas.microsoft.com/office/drawing/2014/main" id="{61CFA90D-E3B2-CF78-63E3-D39804E7AEB2}"/>
              </a:ext>
            </a:extLst>
          </p:cNvPr>
          <p:cNvSpPr/>
          <p:nvPr/>
        </p:nvSpPr>
        <p:spPr>
          <a:xfrm>
            <a:off x="7814986" y="4751929"/>
            <a:ext cx="3524845" cy="264557"/>
          </a:xfrm>
          <a:prstGeom prst="rect">
            <a:avLst/>
          </a:prstGeom>
          <a:noFill/>
          <a:ln/>
        </p:spPr>
        <p:txBody>
          <a:bodyPr wrap="none" lIns="0" tIns="0" rIns="0" bIns="0" rtlCol="0" anchor="t"/>
          <a:lstStyle/>
          <a:p>
            <a:pPr marL="0" indent="0" algn="ctr">
              <a:lnSpc>
                <a:spcPts val="2050"/>
              </a:lnSpc>
              <a:buNone/>
            </a:pPr>
            <a:r>
              <a:rPr lang="en-US" sz="1400">
                <a:solidFill>
                  <a:schemeClr val="tx1"/>
                </a:solidFill>
                <a:latin typeface="+mn-lt"/>
                <a:ea typeface="Lora" pitchFamily="34" charset="-122"/>
                <a:cs typeface="Lora" pitchFamily="34" charset="-120"/>
              </a:rPr>
              <a:t>Including waste, biomass, hazardous waste</a:t>
            </a:r>
            <a:endParaRPr lang="en-US" sz="1400" dirty="0">
              <a:solidFill>
                <a:schemeClr val="tx1"/>
              </a:solidFill>
              <a:latin typeface="+mn-lt"/>
            </a:endParaRPr>
          </a:p>
        </p:txBody>
      </p:sp>
    </p:spTree>
    <p:extLst>
      <p:ext uri="{BB962C8B-B14F-4D97-AF65-F5344CB8AC3E}">
        <p14:creationId xmlns:p14="http://schemas.microsoft.com/office/powerpoint/2010/main" val="3564223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p:nvPr>
        </p:nvSpPr>
        <p:spPr/>
        <p:txBody>
          <a:bodyPr>
            <a:noAutofit/>
          </a:bodyPr>
          <a:lstStyle/>
          <a:p>
            <a:pPr algn="ctr"/>
            <a:r>
              <a:rPr lang="en-VN" dirty="0">
                <a:solidFill>
                  <a:schemeClr val="accent1">
                    <a:lumMod val="50000"/>
                  </a:schemeClr>
                </a:solidFill>
              </a:rPr>
              <a:t>Content</a:t>
            </a:r>
          </a:p>
        </p:txBody>
      </p:sp>
      <p:sp>
        <p:nvSpPr>
          <p:cNvPr id="6" name="TextBox 5">
            <a:extLst>
              <a:ext uri="{FF2B5EF4-FFF2-40B4-BE49-F238E27FC236}">
                <a16:creationId xmlns:a16="http://schemas.microsoft.com/office/drawing/2014/main" id="{792B8BA9-5C44-B08E-7348-A5A1AEAA72C1}"/>
              </a:ext>
            </a:extLst>
          </p:cNvPr>
          <p:cNvSpPr txBox="1"/>
          <p:nvPr/>
        </p:nvSpPr>
        <p:spPr>
          <a:xfrm>
            <a:off x="1401295" y="2598003"/>
            <a:ext cx="9389409" cy="1131848"/>
          </a:xfrm>
          <a:prstGeom prst="rect">
            <a:avLst/>
          </a:prstGeom>
          <a:noFill/>
        </p:spPr>
        <p:txBody>
          <a:bodyPr wrap="square">
            <a:spAutoFit/>
          </a:bodyPr>
          <a:lstStyle/>
          <a:p>
            <a:pPr marL="514350" indent="-514350">
              <a:lnSpc>
                <a:spcPct val="150000"/>
              </a:lnSpc>
              <a:buAutoNum type="romanUcPeriod"/>
            </a:pPr>
            <a:r>
              <a:rPr lang="en-VN" sz="2400" b="1" dirty="0">
                <a:solidFill>
                  <a:schemeClr val="accent1">
                    <a:lumMod val="50000"/>
                  </a:schemeClr>
                </a:solidFill>
              </a:rPr>
              <a:t>Current of industrial energy use in Vietnam</a:t>
            </a:r>
          </a:p>
          <a:p>
            <a:pPr marL="514350" indent="-514350">
              <a:lnSpc>
                <a:spcPct val="150000"/>
              </a:lnSpc>
              <a:buAutoNum type="romanUcPeriod"/>
            </a:pPr>
            <a:r>
              <a:rPr lang="en-VN" sz="2400" b="1" dirty="0">
                <a:solidFill>
                  <a:schemeClr val="accent1">
                    <a:lumMod val="50000"/>
                  </a:schemeClr>
                </a:solidFill>
              </a:rPr>
              <a:t>Current and potential of EE in Cement industry in Vietnam </a:t>
            </a:r>
          </a:p>
        </p:txBody>
      </p:sp>
    </p:spTree>
    <p:extLst>
      <p:ext uri="{BB962C8B-B14F-4D97-AF65-F5344CB8AC3E}">
        <p14:creationId xmlns:p14="http://schemas.microsoft.com/office/powerpoint/2010/main" val="192426225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2A703-0EB6-9A24-16FA-D6BD2F2BC636}"/>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4841DD16-EFF6-F787-CFCD-675B71408386}"/>
              </a:ext>
            </a:extLst>
          </p:cNvPr>
          <p:cNvSpPr>
            <a:spLocks noGrp="1"/>
          </p:cNvSpPr>
          <p:nvPr>
            <p:ph type="title"/>
          </p:nvPr>
        </p:nvSpPr>
        <p:spPr>
          <a:xfrm>
            <a:off x="640081" y="536439"/>
            <a:ext cx="10972800" cy="531256"/>
          </a:xfrm>
        </p:spPr>
        <p:txBody>
          <a:bodyPr>
            <a:noAutofit/>
          </a:bodyPr>
          <a:lstStyle/>
          <a:p>
            <a:r>
              <a:rPr lang="en-US" sz="2800" b="1" dirty="0">
                <a:solidFill>
                  <a:schemeClr val="accent1">
                    <a:lumMod val="50000"/>
                  </a:schemeClr>
                </a:solidFill>
                <a:latin typeface="+mn-lt"/>
              </a:rPr>
              <a:t>5. PERFORMANCE AND ENERGY INTENSITY</a:t>
            </a:r>
          </a:p>
        </p:txBody>
      </p:sp>
      <p:sp>
        <p:nvSpPr>
          <p:cNvPr id="3" name="Shape 1">
            <a:extLst>
              <a:ext uri="{FF2B5EF4-FFF2-40B4-BE49-F238E27FC236}">
                <a16:creationId xmlns:a16="http://schemas.microsoft.com/office/drawing/2014/main" id="{9340A4FB-3DAA-ED6D-A372-458250018822}"/>
              </a:ext>
            </a:extLst>
          </p:cNvPr>
          <p:cNvSpPr/>
          <p:nvPr/>
        </p:nvSpPr>
        <p:spPr>
          <a:xfrm>
            <a:off x="367071" y="1290762"/>
            <a:ext cx="11537910" cy="2616518"/>
          </a:xfrm>
          <a:prstGeom prst="roundRect">
            <a:avLst>
              <a:gd name="adj" fmla="val 1300"/>
            </a:avLst>
          </a:prstGeom>
          <a:noFill/>
          <a:ln w="7620">
            <a:solidFill>
              <a:srgbClr val="000000">
                <a:alpha val="8000"/>
              </a:srgbClr>
            </a:solidFill>
            <a:prstDash val="solid"/>
          </a:ln>
        </p:spPr>
        <p:txBody>
          <a:bodyPr/>
          <a:lstStyle/>
          <a:p>
            <a:endParaRPr lang="en-US">
              <a:solidFill>
                <a:schemeClr val="tx1"/>
              </a:solidFill>
              <a:latin typeface="+mn-lt"/>
            </a:endParaRPr>
          </a:p>
        </p:txBody>
      </p:sp>
      <p:sp>
        <p:nvSpPr>
          <p:cNvPr id="5" name="Shape 2">
            <a:extLst>
              <a:ext uri="{FF2B5EF4-FFF2-40B4-BE49-F238E27FC236}">
                <a16:creationId xmlns:a16="http://schemas.microsoft.com/office/drawing/2014/main" id="{6852F61A-C8E8-8229-183F-B600E1B5D8C0}"/>
              </a:ext>
            </a:extLst>
          </p:cNvPr>
          <p:cNvSpPr/>
          <p:nvPr/>
        </p:nvSpPr>
        <p:spPr>
          <a:xfrm>
            <a:off x="374690" y="1298382"/>
            <a:ext cx="11530291" cy="650319"/>
          </a:xfrm>
          <a:prstGeom prst="rect">
            <a:avLst/>
          </a:prstGeom>
          <a:solidFill>
            <a:srgbClr val="FFFFFF">
              <a:alpha val="4000"/>
            </a:srgbClr>
          </a:solidFill>
          <a:ln/>
        </p:spPr>
        <p:txBody>
          <a:bodyPr/>
          <a:lstStyle/>
          <a:p>
            <a:endParaRPr lang="en-US" sz="1800">
              <a:solidFill>
                <a:schemeClr val="tx1"/>
              </a:solidFill>
              <a:latin typeface="+mn-lt"/>
            </a:endParaRPr>
          </a:p>
        </p:txBody>
      </p:sp>
      <p:sp>
        <p:nvSpPr>
          <p:cNvPr id="6" name="Text 3">
            <a:extLst>
              <a:ext uri="{FF2B5EF4-FFF2-40B4-BE49-F238E27FC236}">
                <a16:creationId xmlns:a16="http://schemas.microsoft.com/office/drawing/2014/main" id="{7B500E8B-E0CB-2624-F24D-FFDD15C5F457}"/>
              </a:ext>
            </a:extLst>
          </p:cNvPr>
          <p:cNvSpPr/>
          <p:nvPr/>
        </p:nvSpPr>
        <p:spPr>
          <a:xfrm>
            <a:off x="602933" y="1442091"/>
            <a:ext cx="3884176" cy="362903"/>
          </a:xfrm>
          <a:prstGeom prst="rect">
            <a:avLst/>
          </a:prstGeom>
          <a:noFill/>
          <a:ln/>
        </p:spPr>
        <p:txBody>
          <a:bodyPr wrap="none" lIns="0" tIns="0" rIns="0" bIns="0" rtlCol="0" anchor="t"/>
          <a:lstStyle/>
          <a:p>
            <a:pPr>
              <a:lnSpc>
                <a:spcPts val="2850"/>
              </a:lnSpc>
            </a:pPr>
            <a:r>
              <a:rPr lang="en-US" sz="1750" b="1">
                <a:solidFill>
                  <a:schemeClr val="tx1"/>
                </a:solidFill>
                <a:latin typeface="+mn-lt"/>
                <a:ea typeface="Lora" pitchFamily="34" charset="-122"/>
                <a:cs typeface="Lora" pitchFamily="34" charset="-120"/>
              </a:rPr>
              <a:t>Index</a:t>
            </a:r>
            <a:endParaRPr lang="en-US" sz="1750" b="1" dirty="0">
              <a:solidFill>
                <a:schemeClr val="tx1"/>
              </a:solidFill>
              <a:latin typeface="+mn-lt"/>
            </a:endParaRPr>
          </a:p>
        </p:txBody>
      </p:sp>
      <p:sp>
        <p:nvSpPr>
          <p:cNvPr id="10" name="Text 4">
            <a:extLst>
              <a:ext uri="{FF2B5EF4-FFF2-40B4-BE49-F238E27FC236}">
                <a16:creationId xmlns:a16="http://schemas.microsoft.com/office/drawing/2014/main" id="{15C3E6EB-3308-853A-204A-ECBB7C2AB303}"/>
              </a:ext>
            </a:extLst>
          </p:cNvPr>
          <p:cNvSpPr/>
          <p:nvPr/>
        </p:nvSpPr>
        <p:spPr>
          <a:xfrm>
            <a:off x="4948357" y="1442091"/>
            <a:ext cx="3880366" cy="362903"/>
          </a:xfrm>
          <a:prstGeom prst="rect">
            <a:avLst/>
          </a:prstGeom>
          <a:noFill/>
          <a:ln/>
        </p:spPr>
        <p:txBody>
          <a:bodyPr wrap="none" lIns="0" tIns="0" rIns="0" bIns="0" rtlCol="0" anchor="t"/>
          <a:lstStyle/>
          <a:p>
            <a:pPr>
              <a:lnSpc>
                <a:spcPts val="2850"/>
              </a:lnSpc>
            </a:pPr>
            <a:r>
              <a:rPr lang="en-US" sz="1750" b="1">
                <a:solidFill>
                  <a:schemeClr val="tx1"/>
                </a:solidFill>
                <a:latin typeface="+mn-lt"/>
                <a:ea typeface="Lora" pitchFamily="34" charset="-122"/>
                <a:cs typeface="Lora" pitchFamily="34" charset="-120"/>
              </a:rPr>
              <a:t>Current level</a:t>
            </a:r>
            <a:endParaRPr lang="en-US" sz="1750" b="1" dirty="0">
              <a:solidFill>
                <a:schemeClr val="tx1"/>
              </a:solidFill>
              <a:latin typeface="+mn-lt"/>
            </a:endParaRPr>
          </a:p>
        </p:txBody>
      </p:sp>
      <p:sp>
        <p:nvSpPr>
          <p:cNvPr id="11" name="Text 5">
            <a:extLst>
              <a:ext uri="{FF2B5EF4-FFF2-40B4-BE49-F238E27FC236}">
                <a16:creationId xmlns:a16="http://schemas.microsoft.com/office/drawing/2014/main" id="{55E6473A-A570-57D4-B589-FD08157C007B}"/>
              </a:ext>
            </a:extLst>
          </p:cNvPr>
          <p:cNvSpPr/>
          <p:nvPr/>
        </p:nvSpPr>
        <p:spPr>
          <a:xfrm>
            <a:off x="9289971" y="1442091"/>
            <a:ext cx="3884176" cy="362903"/>
          </a:xfrm>
          <a:prstGeom prst="rect">
            <a:avLst/>
          </a:prstGeom>
          <a:noFill/>
          <a:ln/>
        </p:spPr>
        <p:txBody>
          <a:bodyPr wrap="none" lIns="0" tIns="0" rIns="0" bIns="0" rtlCol="0" anchor="t"/>
          <a:lstStyle/>
          <a:p>
            <a:pPr>
              <a:lnSpc>
                <a:spcPts val="2850"/>
              </a:lnSpc>
            </a:pPr>
            <a:r>
              <a:rPr lang="en-US" sz="1750" b="1" dirty="0">
                <a:solidFill>
                  <a:schemeClr val="tx1"/>
                </a:solidFill>
                <a:latin typeface="+mn-lt"/>
                <a:ea typeface="Lora" pitchFamily="34" charset="-122"/>
                <a:cs typeface="Lora" pitchFamily="34" charset="-120"/>
              </a:rPr>
              <a:t>Good level</a:t>
            </a:r>
            <a:endParaRPr lang="en-US" sz="1750" b="1" dirty="0">
              <a:solidFill>
                <a:schemeClr val="tx1"/>
              </a:solidFill>
              <a:latin typeface="+mn-lt"/>
            </a:endParaRPr>
          </a:p>
        </p:txBody>
      </p:sp>
      <p:sp>
        <p:nvSpPr>
          <p:cNvPr id="12" name="Shape 6">
            <a:extLst>
              <a:ext uri="{FF2B5EF4-FFF2-40B4-BE49-F238E27FC236}">
                <a16:creationId xmlns:a16="http://schemas.microsoft.com/office/drawing/2014/main" id="{3C1197CD-CB82-2215-2482-0B28706FD06F}"/>
              </a:ext>
            </a:extLst>
          </p:cNvPr>
          <p:cNvSpPr/>
          <p:nvPr/>
        </p:nvSpPr>
        <p:spPr>
          <a:xfrm>
            <a:off x="374691" y="1948702"/>
            <a:ext cx="11522670" cy="650319"/>
          </a:xfrm>
          <a:prstGeom prst="rect">
            <a:avLst/>
          </a:prstGeom>
          <a:solidFill>
            <a:srgbClr val="000000">
              <a:alpha val="4000"/>
            </a:srgbClr>
          </a:solidFill>
          <a:ln/>
        </p:spPr>
        <p:txBody>
          <a:bodyPr/>
          <a:lstStyle/>
          <a:p>
            <a:endParaRPr lang="en-US">
              <a:solidFill>
                <a:schemeClr val="tx1"/>
              </a:solidFill>
              <a:latin typeface="+mn-lt"/>
            </a:endParaRPr>
          </a:p>
        </p:txBody>
      </p:sp>
      <p:sp>
        <p:nvSpPr>
          <p:cNvPr id="13" name="Text 7">
            <a:extLst>
              <a:ext uri="{FF2B5EF4-FFF2-40B4-BE49-F238E27FC236}">
                <a16:creationId xmlns:a16="http://schemas.microsoft.com/office/drawing/2014/main" id="{81DFD3F1-F6B1-E7BC-3EB6-FEC3E8C752A7}"/>
              </a:ext>
            </a:extLst>
          </p:cNvPr>
          <p:cNvSpPr/>
          <p:nvPr/>
        </p:nvSpPr>
        <p:spPr>
          <a:xfrm>
            <a:off x="602933" y="2092410"/>
            <a:ext cx="3884176" cy="362903"/>
          </a:xfrm>
          <a:prstGeom prst="rect">
            <a:avLst/>
          </a:prstGeom>
          <a:noFill/>
          <a:ln/>
        </p:spPr>
        <p:txBody>
          <a:bodyPr wrap="none" lIns="0" tIns="0" rIns="0" bIns="0" rtlCol="0" anchor="t"/>
          <a:lstStyle/>
          <a:p>
            <a:pPr>
              <a:lnSpc>
                <a:spcPts val="2850"/>
              </a:lnSpc>
            </a:pPr>
            <a:r>
              <a:rPr lang="en-US" sz="1800">
                <a:solidFill>
                  <a:schemeClr val="tx1"/>
                </a:solidFill>
                <a:latin typeface="+mn-lt"/>
                <a:ea typeface="Lora" pitchFamily="34" charset="-122"/>
                <a:cs typeface="Lora" pitchFamily="34" charset="-120"/>
              </a:rPr>
              <a:t>Coal consumption for clinker production</a:t>
            </a:r>
            <a:endParaRPr lang="en-US" sz="1800" dirty="0">
              <a:solidFill>
                <a:schemeClr val="tx1"/>
              </a:solidFill>
              <a:latin typeface="+mn-lt"/>
            </a:endParaRPr>
          </a:p>
        </p:txBody>
      </p:sp>
      <p:sp>
        <p:nvSpPr>
          <p:cNvPr id="14" name="Text 8">
            <a:extLst>
              <a:ext uri="{FF2B5EF4-FFF2-40B4-BE49-F238E27FC236}">
                <a16:creationId xmlns:a16="http://schemas.microsoft.com/office/drawing/2014/main" id="{53C105DF-ABDD-B59A-5BDB-B1BD452E92F8}"/>
              </a:ext>
            </a:extLst>
          </p:cNvPr>
          <p:cNvSpPr/>
          <p:nvPr/>
        </p:nvSpPr>
        <p:spPr>
          <a:xfrm>
            <a:off x="4948357" y="2092410"/>
            <a:ext cx="3880366" cy="362903"/>
          </a:xfrm>
          <a:prstGeom prst="rect">
            <a:avLst/>
          </a:prstGeom>
          <a:noFill/>
          <a:ln/>
        </p:spPr>
        <p:txBody>
          <a:bodyPr wrap="none" lIns="0" tIns="0" rIns="0" bIns="0" rtlCol="0" anchor="t"/>
          <a:lstStyle/>
          <a:p>
            <a:pPr marL="0" indent="0" algn="l">
              <a:lnSpc>
                <a:spcPts val="2850"/>
              </a:lnSpc>
              <a:buNone/>
            </a:pPr>
            <a:r>
              <a:rPr lang="en-US" sz="1750" dirty="0">
                <a:solidFill>
                  <a:schemeClr val="tx1"/>
                </a:solidFill>
                <a:latin typeface="+mn-lt"/>
                <a:ea typeface="Lora" pitchFamily="34" charset="-122"/>
                <a:cs typeface="Lora" pitchFamily="34" charset="-120"/>
              </a:rPr>
              <a:t>730-850 kcal/kg clinker</a:t>
            </a:r>
            <a:endParaRPr lang="en-US" sz="1750" dirty="0">
              <a:solidFill>
                <a:schemeClr val="tx1"/>
              </a:solidFill>
              <a:latin typeface="+mn-lt"/>
            </a:endParaRPr>
          </a:p>
        </p:txBody>
      </p:sp>
      <p:sp>
        <p:nvSpPr>
          <p:cNvPr id="15" name="Text 9">
            <a:extLst>
              <a:ext uri="{FF2B5EF4-FFF2-40B4-BE49-F238E27FC236}">
                <a16:creationId xmlns:a16="http://schemas.microsoft.com/office/drawing/2014/main" id="{2914C798-2050-8A95-53E8-32F947C33EA6}"/>
              </a:ext>
            </a:extLst>
          </p:cNvPr>
          <p:cNvSpPr/>
          <p:nvPr/>
        </p:nvSpPr>
        <p:spPr>
          <a:xfrm>
            <a:off x="9289971" y="2092410"/>
            <a:ext cx="3884176" cy="362903"/>
          </a:xfrm>
          <a:prstGeom prst="rect">
            <a:avLst/>
          </a:prstGeom>
          <a:noFill/>
          <a:ln/>
        </p:spPr>
        <p:txBody>
          <a:bodyPr wrap="none" lIns="0" tIns="0" rIns="0" bIns="0" rtlCol="0" anchor="t"/>
          <a:lstStyle/>
          <a:p>
            <a:pPr marL="0" indent="0" algn="l">
              <a:lnSpc>
                <a:spcPts val="2850"/>
              </a:lnSpc>
              <a:buNone/>
            </a:pPr>
            <a:r>
              <a:rPr lang="en-US" sz="1750" dirty="0">
                <a:solidFill>
                  <a:schemeClr val="tx1"/>
                </a:solidFill>
                <a:latin typeface="+mn-lt"/>
                <a:ea typeface="Lora" pitchFamily="34" charset="-122"/>
                <a:cs typeface="Lora" pitchFamily="34" charset="-120"/>
              </a:rPr>
              <a:t>&lt;730 kcal/kg</a:t>
            </a:r>
            <a:endParaRPr lang="en-US" sz="1750" dirty="0">
              <a:solidFill>
                <a:schemeClr val="tx1"/>
              </a:solidFill>
              <a:latin typeface="+mn-lt"/>
            </a:endParaRPr>
          </a:p>
        </p:txBody>
      </p:sp>
      <p:sp>
        <p:nvSpPr>
          <p:cNvPr id="16" name="Shape 10">
            <a:extLst>
              <a:ext uri="{FF2B5EF4-FFF2-40B4-BE49-F238E27FC236}">
                <a16:creationId xmlns:a16="http://schemas.microsoft.com/office/drawing/2014/main" id="{FE23C2BC-C2DE-B5FF-6BDF-C50F27F8E5FA}"/>
              </a:ext>
            </a:extLst>
          </p:cNvPr>
          <p:cNvSpPr/>
          <p:nvPr/>
        </p:nvSpPr>
        <p:spPr>
          <a:xfrm>
            <a:off x="374691" y="2599021"/>
            <a:ext cx="11450240" cy="650319"/>
          </a:xfrm>
          <a:prstGeom prst="rect">
            <a:avLst/>
          </a:prstGeom>
          <a:solidFill>
            <a:srgbClr val="FFFFFF">
              <a:alpha val="4000"/>
            </a:srgbClr>
          </a:solidFill>
          <a:ln/>
        </p:spPr>
        <p:txBody>
          <a:bodyPr/>
          <a:lstStyle/>
          <a:p>
            <a:endParaRPr lang="en-US" sz="1800">
              <a:solidFill>
                <a:schemeClr val="tx1"/>
              </a:solidFill>
              <a:latin typeface="+mn-lt"/>
            </a:endParaRPr>
          </a:p>
        </p:txBody>
      </p:sp>
      <p:sp>
        <p:nvSpPr>
          <p:cNvPr id="17" name="Text 11">
            <a:extLst>
              <a:ext uri="{FF2B5EF4-FFF2-40B4-BE49-F238E27FC236}">
                <a16:creationId xmlns:a16="http://schemas.microsoft.com/office/drawing/2014/main" id="{B1D6821D-E509-934F-13EF-F984CC93E52A}"/>
              </a:ext>
            </a:extLst>
          </p:cNvPr>
          <p:cNvSpPr/>
          <p:nvPr/>
        </p:nvSpPr>
        <p:spPr>
          <a:xfrm>
            <a:off x="602933" y="2742729"/>
            <a:ext cx="3884176" cy="362903"/>
          </a:xfrm>
          <a:prstGeom prst="rect">
            <a:avLst/>
          </a:prstGeom>
          <a:noFill/>
          <a:ln/>
        </p:spPr>
        <p:txBody>
          <a:bodyPr wrap="none" lIns="0" tIns="0" rIns="0" bIns="0" rtlCol="0" anchor="t"/>
          <a:lstStyle/>
          <a:p>
            <a:pPr>
              <a:lnSpc>
                <a:spcPts val="2850"/>
              </a:lnSpc>
            </a:pPr>
            <a:r>
              <a:rPr lang="en-US" sz="1750" dirty="0">
                <a:solidFill>
                  <a:schemeClr val="tx1"/>
                </a:solidFill>
                <a:latin typeface="+mn-lt"/>
                <a:ea typeface="Lora" pitchFamily="34" charset="-122"/>
                <a:cs typeface="Lora" pitchFamily="34" charset="-120"/>
              </a:rPr>
              <a:t>Average electricity consumption</a:t>
            </a:r>
            <a:endParaRPr lang="en-US" sz="1750" dirty="0">
              <a:solidFill>
                <a:schemeClr val="tx1"/>
              </a:solidFill>
              <a:latin typeface="+mn-lt"/>
            </a:endParaRPr>
          </a:p>
        </p:txBody>
      </p:sp>
      <p:sp>
        <p:nvSpPr>
          <p:cNvPr id="18" name="Text 12">
            <a:extLst>
              <a:ext uri="{FF2B5EF4-FFF2-40B4-BE49-F238E27FC236}">
                <a16:creationId xmlns:a16="http://schemas.microsoft.com/office/drawing/2014/main" id="{3C9F885C-C4CE-2D02-F2B8-8541EA635DE8}"/>
              </a:ext>
            </a:extLst>
          </p:cNvPr>
          <p:cNvSpPr/>
          <p:nvPr/>
        </p:nvSpPr>
        <p:spPr>
          <a:xfrm>
            <a:off x="4948357" y="2742729"/>
            <a:ext cx="388036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95-110 kWh/ton of cement</a:t>
            </a:r>
            <a:endParaRPr lang="en-US" sz="1750" dirty="0">
              <a:solidFill>
                <a:schemeClr val="tx1"/>
              </a:solidFill>
              <a:latin typeface="+mn-lt"/>
            </a:endParaRPr>
          </a:p>
        </p:txBody>
      </p:sp>
      <p:sp>
        <p:nvSpPr>
          <p:cNvPr id="19" name="Text 13">
            <a:extLst>
              <a:ext uri="{FF2B5EF4-FFF2-40B4-BE49-F238E27FC236}">
                <a16:creationId xmlns:a16="http://schemas.microsoft.com/office/drawing/2014/main" id="{5D99DC9B-83A7-04D3-E78E-69B8ADD4A674}"/>
              </a:ext>
            </a:extLst>
          </p:cNvPr>
          <p:cNvSpPr/>
          <p:nvPr/>
        </p:nvSpPr>
        <p:spPr>
          <a:xfrm>
            <a:off x="9289971" y="2742729"/>
            <a:ext cx="2749630"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&lt;85 kWh/ton</a:t>
            </a:r>
            <a:endParaRPr lang="en-US" sz="1750" dirty="0">
              <a:solidFill>
                <a:schemeClr val="tx1"/>
              </a:solidFill>
              <a:latin typeface="+mn-lt"/>
            </a:endParaRPr>
          </a:p>
        </p:txBody>
      </p:sp>
      <p:sp>
        <p:nvSpPr>
          <p:cNvPr id="20" name="Shape 14">
            <a:extLst>
              <a:ext uri="{FF2B5EF4-FFF2-40B4-BE49-F238E27FC236}">
                <a16:creationId xmlns:a16="http://schemas.microsoft.com/office/drawing/2014/main" id="{84865C99-3FB7-08B3-6B94-68A943218A6D}"/>
              </a:ext>
            </a:extLst>
          </p:cNvPr>
          <p:cNvSpPr/>
          <p:nvPr/>
        </p:nvSpPr>
        <p:spPr>
          <a:xfrm>
            <a:off x="374691" y="3249340"/>
            <a:ext cx="11522670" cy="650319"/>
          </a:xfrm>
          <a:prstGeom prst="rect">
            <a:avLst/>
          </a:prstGeom>
          <a:solidFill>
            <a:srgbClr val="000000">
              <a:alpha val="4000"/>
            </a:srgbClr>
          </a:solidFill>
          <a:ln/>
        </p:spPr>
        <p:txBody>
          <a:bodyPr/>
          <a:lstStyle/>
          <a:p>
            <a:endParaRPr lang="en-US" sz="1800">
              <a:solidFill>
                <a:schemeClr val="tx1"/>
              </a:solidFill>
              <a:latin typeface="+mn-lt"/>
            </a:endParaRPr>
          </a:p>
        </p:txBody>
      </p:sp>
      <p:sp>
        <p:nvSpPr>
          <p:cNvPr id="21" name="Text 15">
            <a:extLst>
              <a:ext uri="{FF2B5EF4-FFF2-40B4-BE49-F238E27FC236}">
                <a16:creationId xmlns:a16="http://schemas.microsoft.com/office/drawing/2014/main" id="{DCCBA58F-8AEB-E0D6-9809-F6A00B04CBF1}"/>
              </a:ext>
            </a:extLst>
          </p:cNvPr>
          <p:cNvSpPr/>
          <p:nvPr/>
        </p:nvSpPr>
        <p:spPr>
          <a:xfrm>
            <a:off x="602933" y="3393049"/>
            <a:ext cx="388417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Furnace efficiency</a:t>
            </a:r>
            <a:endParaRPr lang="en-US" sz="1750" dirty="0">
              <a:solidFill>
                <a:schemeClr val="tx1"/>
              </a:solidFill>
              <a:latin typeface="+mn-lt"/>
            </a:endParaRPr>
          </a:p>
        </p:txBody>
      </p:sp>
      <p:sp>
        <p:nvSpPr>
          <p:cNvPr id="22" name="Text 16">
            <a:extLst>
              <a:ext uri="{FF2B5EF4-FFF2-40B4-BE49-F238E27FC236}">
                <a16:creationId xmlns:a16="http://schemas.microsoft.com/office/drawing/2014/main" id="{A028658A-00F3-90F1-1ECE-956C20B171C9}"/>
              </a:ext>
            </a:extLst>
          </p:cNvPr>
          <p:cNvSpPr/>
          <p:nvPr/>
        </p:nvSpPr>
        <p:spPr>
          <a:xfrm>
            <a:off x="4948357" y="3393049"/>
            <a:ext cx="3880366" cy="362903"/>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Change with technology</a:t>
            </a:r>
            <a:endParaRPr lang="en-US" sz="1750" dirty="0">
              <a:solidFill>
                <a:schemeClr val="tx1"/>
              </a:solidFill>
              <a:latin typeface="+mn-lt"/>
            </a:endParaRPr>
          </a:p>
        </p:txBody>
      </p:sp>
      <p:sp>
        <p:nvSpPr>
          <p:cNvPr id="23" name="Text 17">
            <a:extLst>
              <a:ext uri="{FF2B5EF4-FFF2-40B4-BE49-F238E27FC236}">
                <a16:creationId xmlns:a16="http://schemas.microsoft.com/office/drawing/2014/main" id="{3663AC28-1B7E-7492-D66E-7201E6483495}"/>
              </a:ext>
            </a:extLst>
          </p:cNvPr>
          <p:cNvSpPr/>
          <p:nvPr/>
        </p:nvSpPr>
        <p:spPr>
          <a:xfrm>
            <a:off x="9289971" y="3213605"/>
            <a:ext cx="2749630" cy="362902"/>
          </a:xfrm>
          <a:prstGeom prst="rect">
            <a:avLst/>
          </a:prstGeom>
          <a:noFill/>
          <a:ln/>
        </p:spPr>
        <p:txBody>
          <a:bodyPr wrap="none" lIns="0" tIns="0" rIns="0" bIns="0" rtlCol="0" anchor="t"/>
          <a:lstStyle/>
          <a:p>
            <a:pPr>
              <a:lnSpc>
                <a:spcPts val="2850"/>
              </a:lnSpc>
            </a:pPr>
            <a:r>
              <a:rPr lang="en-US" sz="1750">
                <a:solidFill>
                  <a:schemeClr val="tx1"/>
                </a:solidFill>
                <a:latin typeface="+mn-lt"/>
                <a:ea typeface="Lora" pitchFamily="34" charset="-122"/>
                <a:cs typeface="Lora" pitchFamily="34" charset="-120"/>
              </a:rPr>
              <a:t>High with precalciner </a:t>
            </a:r>
          </a:p>
          <a:p>
            <a:pPr>
              <a:lnSpc>
                <a:spcPts val="2850"/>
              </a:lnSpc>
            </a:pPr>
            <a:r>
              <a:rPr lang="en-US" sz="1750">
                <a:solidFill>
                  <a:schemeClr val="tx1"/>
                </a:solidFill>
                <a:latin typeface="+mn-lt"/>
                <a:ea typeface="Lora" pitchFamily="34" charset="-122"/>
                <a:cs typeface="Lora" pitchFamily="34" charset="-120"/>
              </a:rPr>
              <a:t>rotary kiln</a:t>
            </a:r>
            <a:endParaRPr lang="en-US" sz="1750" dirty="0">
              <a:solidFill>
                <a:schemeClr val="tx1"/>
              </a:solidFill>
              <a:latin typeface="+mn-lt"/>
            </a:endParaRPr>
          </a:p>
        </p:txBody>
      </p:sp>
      <p:sp>
        <p:nvSpPr>
          <p:cNvPr id="24" name="Text 18">
            <a:extLst>
              <a:ext uri="{FF2B5EF4-FFF2-40B4-BE49-F238E27FC236}">
                <a16:creationId xmlns:a16="http://schemas.microsoft.com/office/drawing/2014/main" id="{356FB90C-858D-CE3C-E2B9-AC3CC96C2F74}"/>
              </a:ext>
            </a:extLst>
          </p:cNvPr>
          <p:cNvSpPr/>
          <p:nvPr/>
        </p:nvSpPr>
        <p:spPr>
          <a:xfrm>
            <a:off x="602933" y="4162431"/>
            <a:ext cx="11009948" cy="1088708"/>
          </a:xfrm>
          <a:prstGeom prst="rect">
            <a:avLst/>
          </a:prstGeom>
          <a:noFill/>
          <a:ln/>
        </p:spPr>
        <p:txBody>
          <a:bodyPr wrap="square" lIns="0" tIns="0" rIns="0" bIns="0" rtlCol="0" anchor="t"/>
          <a:lstStyle/>
          <a:p>
            <a:pPr algn="just">
              <a:lnSpc>
                <a:spcPts val="2850"/>
              </a:lnSpc>
            </a:pPr>
            <a:r>
              <a:rPr lang="en-US" sz="1750" dirty="0">
                <a:solidFill>
                  <a:schemeClr val="tx1"/>
                </a:solidFill>
                <a:latin typeface="+mn-lt"/>
                <a:ea typeface="Lora" pitchFamily="34" charset="-122"/>
                <a:cs typeface="Lora" pitchFamily="34" charset="-120"/>
              </a:rPr>
              <a:t>Energy efficiency in Vietnam’s cement industry is still far from world standards. Coal consumption for clinker production ranges from 730-850 kcal/kg, while the optimal level should be below 730 kcal/kg. Similarly, average electricity consumption varies widely between plants..</a:t>
            </a:r>
            <a:endParaRPr lang="en-US" sz="1750" dirty="0">
              <a:solidFill>
                <a:schemeClr val="tx1"/>
              </a:solidFill>
              <a:latin typeface="+mn-lt"/>
            </a:endParaRPr>
          </a:p>
        </p:txBody>
      </p:sp>
      <p:sp>
        <p:nvSpPr>
          <p:cNvPr id="25" name="Text 19">
            <a:extLst>
              <a:ext uri="{FF2B5EF4-FFF2-40B4-BE49-F238E27FC236}">
                <a16:creationId xmlns:a16="http://schemas.microsoft.com/office/drawing/2014/main" id="{88D5F436-6A18-90A1-6405-11278AB7A3AA}"/>
              </a:ext>
            </a:extLst>
          </p:cNvPr>
          <p:cNvSpPr/>
          <p:nvPr/>
        </p:nvSpPr>
        <p:spPr>
          <a:xfrm>
            <a:off x="594837" y="5363434"/>
            <a:ext cx="11009948" cy="725805"/>
          </a:xfrm>
          <a:prstGeom prst="rect">
            <a:avLst/>
          </a:prstGeom>
          <a:noFill/>
          <a:ln/>
        </p:spPr>
        <p:txBody>
          <a:bodyPr wrap="square" lIns="0" tIns="0" rIns="0" bIns="0" rtlCol="0" anchor="t"/>
          <a:lstStyle/>
          <a:p>
            <a:pPr algn="just">
              <a:lnSpc>
                <a:spcPts val="2850"/>
              </a:lnSpc>
            </a:pPr>
            <a:r>
              <a:rPr lang="en-US" sz="1750">
                <a:solidFill>
                  <a:schemeClr val="tx1"/>
                </a:solidFill>
                <a:latin typeface="+mn-lt"/>
                <a:ea typeface="Lora" pitchFamily="34" charset="-122"/>
                <a:cs typeface="Lora" pitchFamily="34" charset="-120"/>
              </a:rPr>
              <a:t>Kiln efficiency depends largely on the technology used, with modern rotary kilns (precalciners) being more efficient, while many older lines still need to be upgraded to improve energy efficiency.</a:t>
            </a:r>
            <a:endParaRPr lang="en-US" sz="1750" dirty="0">
              <a:solidFill>
                <a:schemeClr val="tx1"/>
              </a:solidFill>
              <a:latin typeface="+mn-lt"/>
            </a:endParaRPr>
          </a:p>
        </p:txBody>
      </p:sp>
    </p:spTree>
    <p:extLst>
      <p:ext uri="{BB962C8B-B14F-4D97-AF65-F5344CB8AC3E}">
        <p14:creationId xmlns:p14="http://schemas.microsoft.com/office/powerpoint/2010/main" val="8558164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9D963-ABAA-5CA1-DEE7-E46FFA23BAB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D1487E7-C0DB-58F1-6FE1-C141A6418268}"/>
              </a:ext>
            </a:extLst>
          </p:cNvPr>
          <p:cNvSpPr>
            <a:spLocks noGrp="1"/>
          </p:cNvSpPr>
          <p:nvPr>
            <p:ph type="body" idx="1"/>
          </p:nvPr>
        </p:nvSpPr>
        <p:spPr>
          <a:xfrm>
            <a:off x="609600" y="1607549"/>
            <a:ext cx="10972800" cy="4007640"/>
          </a:xfrm>
        </p:spPr>
        <p:txBody>
          <a:bodyPr>
            <a:noAutofit/>
          </a:bodyPr>
          <a:lstStyle/>
          <a:p>
            <a:pPr algn="just">
              <a:lnSpc>
                <a:spcPct val="150000"/>
              </a:lnSpc>
            </a:pPr>
            <a:r>
              <a:rPr lang="en-US" dirty="0"/>
              <a:t>The Vietnamese cement industry consumes a significant amount of energy, primarily in the form of thermal energy and electricity.</a:t>
            </a:r>
          </a:p>
          <a:p>
            <a:pPr algn="just">
              <a:lnSpc>
                <a:spcPct val="150000"/>
              </a:lnSpc>
            </a:pPr>
            <a:r>
              <a:rPr lang="en-US" dirty="0"/>
              <a:t>The energy consumption structure for cement production is as follows: approximately 80-85% is thermal energy, 15-20% is electricity, and a small portion (around 1%) is from DO (diesel oil) and FO (fuel oil).</a:t>
            </a:r>
          </a:p>
          <a:p>
            <a:pPr algn="just">
              <a:lnSpc>
                <a:spcPct val="150000"/>
              </a:lnSpc>
            </a:pPr>
            <a:r>
              <a:rPr lang="en-US" dirty="0"/>
              <a:t>It is estimated that electricity costs account for 10-15% of the cement production cost.</a:t>
            </a:r>
          </a:p>
          <a:p>
            <a:pPr algn="just">
              <a:lnSpc>
                <a:spcPct val="150000"/>
              </a:lnSpc>
            </a:pPr>
            <a:r>
              <a:rPr lang="en-US" dirty="0"/>
              <a:t>Electricity consumption ranges from 95 kWh to 108 kWh per ton of cement produced. This variation depends on the technology and equipment used in the plants.</a:t>
            </a:r>
          </a:p>
          <a:p>
            <a:pPr algn="just">
              <a:lnSpc>
                <a:spcPct val="150000"/>
              </a:lnSpc>
            </a:pPr>
            <a:endParaRPr lang="en-US" dirty="0"/>
          </a:p>
          <a:p>
            <a:pPr algn="just">
              <a:lnSpc>
                <a:spcPct val="150000"/>
              </a:lnSpc>
            </a:pPr>
            <a:endParaRPr lang="en-US" altLang="en-US" dirty="0">
              <a:solidFill>
                <a:schemeClr val="tx1"/>
              </a:solidFill>
            </a:endParaRPr>
          </a:p>
        </p:txBody>
      </p:sp>
      <p:sp>
        <p:nvSpPr>
          <p:cNvPr id="6"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6. ENERGY CONSUMPTION IN THE CEMENT INDUSTRY (1)</a:t>
            </a:r>
          </a:p>
        </p:txBody>
      </p:sp>
    </p:spTree>
    <p:extLst>
      <p:ext uri="{BB962C8B-B14F-4D97-AF65-F5344CB8AC3E}">
        <p14:creationId xmlns:p14="http://schemas.microsoft.com/office/powerpoint/2010/main" val="487878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C0157-5E34-666E-FA14-A96E245A0DD7}"/>
            </a:ext>
          </a:extLst>
        </p:cNvPr>
        <p:cNvGrpSpPr/>
        <p:nvPr/>
      </p:nvGrpSpPr>
      <p:grpSpPr>
        <a:xfrm>
          <a:off x="0" y="0"/>
          <a:ext cx="0" cy="0"/>
          <a:chOff x="0" y="0"/>
          <a:chExt cx="0" cy="0"/>
        </a:xfrm>
      </p:grpSpPr>
      <p:sp>
        <p:nvSpPr>
          <p:cNvPr id="5" name="Shape 1">
            <a:extLst>
              <a:ext uri="{FF2B5EF4-FFF2-40B4-BE49-F238E27FC236}">
                <a16:creationId xmlns:a16="http://schemas.microsoft.com/office/drawing/2014/main" id="{B2C0F0DA-BE29-A098-86B5-CB03E045AF17}"/>
              </a:ext>
            </a:extLst>
          </p:cNvPr>
          <p:cNvSpPr/>
          <p:nvPr/>
        </p:nvSpPr>
        <p:spPr>
          <a:xfrm>
            <a:off x="356910" y="1427242"/>
            <a:ext cx="352144"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7" name="Image 0" descr="preencoded.png">
            <a:extLst>
              <a:ext uri="{FF2B5EF4-FFF2-40B4-BE49-F238E27FC236}">
                <a16:creationId xmlns:a16="http://schemas.microsoft.com/office/drawing/2014/main" id="{511BE85D-E616-AEE5-84D2-096E4F426CBC}"/>
              </a:ext>
            </a:extLst>
          </p:cNvPr>
          <p:cNvPicPr>
            <a:picLocks noChangeAspect="1"/>
          </p:cNvPicPr>
          <p:nvPr/>
        </p:nvPicPr>
        <p:blipFill>
          <a:blip r:embed="rId2"/>
          <a:stretch>
            <a:fillRect/>
          </a:stretch>
        </p:blipFill>
        <p:spPr>
          <a:xfrm>
            <a:off x="441980" y="1469747"/>
            <a:ext cx="234735" cy="425291"/>
          </a:xfrm>
          <a:prstGeom prst="rect">
            <a:avLst/>
          </a:prstGeom>
        </p:spPr>
      </p:pic>
      <p:sp>
        <p:nvSpPr>
          <p:cNvPr id="8" name="Text 2">
            <a:extLst>
              <a:ext uri="{FF2B5EF4-FFF2-40B4-BE49-F238E27FC236}">
                <a16:creationId xmlns:a16="http://schemas.microsoft.com/office/drawing/2014/main" id="{A3AB77D9-5DD4-B2C0-11B4-8CFD534D218D}"/>
              </a:ext>
            </a:extLst>
          </p:cNvPr>
          <p:cNvSpPr/>
          <p:nvPr/>
        </p:nvSpPr>
        <p:spPr>
          <a:xfrm>
            <a:off x="1094026" y="1427242"/>
            <a:ext cx="2138989"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High energy consumption</a:t>
            </a:r>
            <a:endParaRPr lang="en-US" sz="2000" dirty="0">
              <a:solidFill>
                <a:schemeClr val="tx1"/>
              </a:solidFill>
              <a:latin typeface="+mn-lt"/>
            </a:endParaRPr>
          </a:p>
        </p:txBody>
      </p:sp>
      <p:sp>
        <p:nvSpPr>
          <p:cNvPr id="9" name="Text 3">
            <a:extLst>
              <a:ext uri="{FF2B5EF4-FFF2-40B4-BE49-F238E27FC236}">
                <a16:creationId xmlns:a16="http://schemas.microsoft.com/office/drawing/2014/main" id="{7269B14F-1724-3974-6506-1482A88DD63A}"/>
              </a:ext>
            </a:extLst>
          </p:cNvPr>
          <p:cNvSpPr/>
          <p:nvPr/>
        </p:nvSpPr>
        <p:spPr>
          <a:xfrm>
            <a:off x="1094025" y="1917660"/>
            <a:ext cx="4825512" cy="725805"/>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Energy consumption is still 10-20% higher than world standards, causing waste and increasing production costs.</a:t>
            </a:r>
            <a:endParaRPr lang="en-US" sz="1600" dirty="0">
              <a:solidFill>
                <a:schemeClr val="tx1"/>
              </a:solidFill>
              <a:latin typeface="+mn-lt"/>
            </a:endParaRPr>
          </a:p>
        </p:txBody>
      </p:sp>
      <p:sp>
        <p:nvSpPr>
          <p:cNvPr id="10" name="Shape 4">
            <a:extLst>
              <a:ext uri="{FF2B5EF4-FFF2-40B4-BE49-F238E27FC236}">
                <a16:creationId xmlns:a16="http://schemas.microsoft.com/office/drawing/2014/main" id="{77F4DE08-0E19-34CB-BC55-B9A2049C2CFA}"/>
              </a:ext>
            </a:extLst>
          </p:cNvPr>
          <p:cNvSpPr/>
          <p:nvPr/>
        </p:nvSpPr>
        <p:spPr>
          <a:xfrm>
            <a:off x="6438801" y="1427242"/>
            <a:ext cx="395720"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1" name="Image 1" descr="preencoded.png">
            <a:extLst>
              <a:ext uri="{FF2B5EF4-FFF2-40B4-BE49-F238E27FC236}">
                <a16:creationId xmlns:a16="http://schemas.microsoft.com/office/drawing/2014/main" id="{ADFDDF09-D60E-ED23-2043-5545AD0EB8F9}"/>
              </a:ext>
            </a:extLst>
          </p:cNvPr>
          <p:cNvPicPr>
            <a:picLocks noChangeAspect="1"/>
          </p:cNvPicPr>
          <p:nvPr/>
        </p:nvPicPr>
        <p:blipFill>
          <a:blip r:embed="rId3"/>
          <a:stretch>
            <a:fillRect/>
          </a:stretch>
        </p:blipFill>
        <p:spPr>
          <a:xfrm>
            <a:off x="6523871" y="1469747"/>
            <a:ext cx="263782" cy="425291"/>
          </a:xfrm>
          <a:prstGeom prst="rect">
            <a:avLst/>
          </a:prstGeom>
        </p:spPr>
      </p:pic>
      <p:sp>
        <p:nvSpPr>
          <p:cNvPr id="12" name="Text 5">
            <a:extLst>
              <a:ext uri="{FF2B5EF4-FFF2-40B4-BE49-F238E27FC236}">
                <a16:creationId xmlns:a16="http://schemas.microsoft.com/office/drawing/2014/main" id="{59725D37-2DA5-725E-DBB3-D774389252F7}"/>
              </a:ext>
            </a:extLst>
          </p:cNvPr>
          <p:cNvSpPr/>
          <p:nvPr/>
        </p:nvSpPr>
        <p:spPr>
          <a:xfrm>
            <a:off x="7184794" y="1427242"/>
            <a:ext cx="2198618"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Outdated technology</a:t>
            </a:r>
            <a:endParaRPr lang="en-US" sz="2000" dirty="0">
              <a:solidFill>
                <a:schemeClr val="tx1"/>
              </a:solidFill>
              <a:latin typeface="+mn-lt"/>
            </a:endParaRPr>
          </a:p>
        </p:txBody>
      </p:sp>
      <p:sp>
        <p:nvSpPr>
          <p:cNvPr id="13" name="Text 6">
            <a:extLst>
              <a:ext uri="{FF2B5EF4-FFF2-40B4-BE49-F238E27FC236}">
                <a16:creationId xmlns:a16="http://schemas.microsoft.com/office/drawing/2014/main" id="{F5D6116D-541B-7FCE-EB5C-3077946E9C4D}"/>
              </a:ext>
            </a:extLst>
          </p:cNvPr>
          <p:cNvSpPr/>
          <p:nvPr/>
        </p:nvSpPr>
        <p:spPr>
          <a:xfrm>
            <a:off x="7184794" y="1897320"/>
            <a:ext cx="4397606" cy="1088708"/>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Many kiln lines are old and have not been invested in for improvement, leading to low efficiency and high fuel consumption.</a:t>
            </a:r>
            <a:endParaRPr lang="en-US" sz="1600" dirty="0">
              <a:solidFill>
                <a:schemeClr val="tx1"/>
              </a:solidFill>
              <a:latin typeface="+mn-lt"/>
            </a:endParaRPr>
          </a:p>
        </p:txBody>
      </p:sp>
      <p:sp>
        <p:nvSpPr>
          <p:cNvPr id="14" name="Shape 7">
            <a:extLst>
              <a:ext uri="{FF2B5EF4-FFF2-40B4-BE49-F238E27FC236}">
                <a16:creationId xmlns:a16="http://schemas.microsoft.com/office/drawing/2014/main" id="{067EF7F5-DF84-004F-14F2-4A2F04C4B773}"/>
              </a:ext>
            </a:extLst>
          </p:cNvPr>
          <p:cNvSpPr/>
          <p:nvPr/>
        </p:nvSpPr>
        <p:spPr>
          <a:xfrm>
            <a:off x="356910" y="3265408"/>
            <a:ext cx="352144"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5" name="Image 2" descr="preencoded.png">
            <a:extLst>
              <a:ext uri="{FF2B5EF4-FFF2-40B4-BE49-F238E27FC236}">
                <a16:creationId xmlns:a16="http://schemas.microsoft.com/office/drawing/2014/main" id="{3DCCF61C-E342-9898-DA74-6CDB0D98B048}"/>
              </a:ext>
            </a:extLst>
          </p:cNvPr>
          <p:cNvPicPr>
            <a:picLocks noChangeAspect="1"/>
          </p:cNvPicPr>
          <p:nvPr/>
        </p:nvPicPr>
        <p:blipFill>
          <a:blip r:embed="rId4"/>
          <a:stretch>
            <a:fillRect/>
          </a:stretch>
        </p:blipFill>
        <p:spPr>
          <a:xfrm>
            <a:off x="441980" y="3307913"/>
            <a:ext cx="234735" cy="425291"/>
          </a:xfrm>
          <a:prstGeom prst="rect">
            <a:avLst/>
          </a:prstGeom>
        </p:spPr>
      </p:pic>
      <p:sp>
        <p:nvSpPr>
          <p:cNvPr id="16" name="Text 8">
            <a:extLst>
              <a:ext uri="{FF2B5EF4-FFF2-40B4-BE49-F238E27FC236}">
                <a16:creationId xmlns:a16="http://schemas.microsoft.com/office/drawing/2014/main" id="{38DA628C-8482-32A1-F1A4-6A161D660E75}"/>
              </a:ext>
            </a:extLst>
          </p:cNvPr>
          <p:cNvSpPr/>
          <p:nvPr/>
        </p:nvSpPr>
        <p:spPr>
          <a:xfrm>
            <a:off x="1094027" y="3265408"/>
            <a:ext cx="1956508"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Low heat recovery</a:t>
            </a:r>
            <a:endParaRPr lang="en-US" sz="2000" dirty="0">
              <a:solidFill>
                <a:schemeClr val="tx1"/>
              </a:solidFill>
              <a:latin typeface="+mn-lt"/>
            </a:endParaRPr>
          </a:p>
        </p:txBody>
      </p:sp>
      <p:sp>
        <p:nvSpPr>
          <p:cNvPr id="17" name="Text 9">
            <a:extLst>
              <a:ext uri="{FF2B5EF4-FFF2-40B4-BE49-F238E27FC236}">
                <a16:creationId xmlns:a16="http://schemas.microsoft.com/office/drawing/2014/main" id="{212F4289-CF31-F94B-0718-EA3C89D6DC2B}"/>
              </a:ext>
            </a:extLst>
          </p:cNvPr>
          <p:cNvSpPr/>
          <p:nvPr/>
        </p:nvSpPr>
        <p:spPr>
          <a:xfrm>
            <a:off x="1094026" y="3755826"/>
            <a:ext cx="4825511" cy="1088708"/>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The rate of waste heat recovery for power generation is not yet thorough, only about 20 factories have WHR systems out of a total of 90 production lines.</a:t>
            </a:r>
            <a:endParaRPr lang="en-US" sz="1600" dirty="0">
              <a:solidFill>
                <a:schemeClr val="tx1"/>
              </a:solidFill>
              <a:latin typeface="+mn-lt"/>
            </a:endParaRPr>
          </a:p>
        </p:txBody>
      </p:sp>
      <p:sp>
        <p:nvSpPr>
          <p:cNvPr id="18" name="Shape 10">
            <a:extLst>
              <a:ext uri="{FF2B5EF4-FFF2-40B4-BE49-F238E27FC236}">
                <a16:creationId xmlns:a16="http://schemas.microsoft.com/office/drawing/2014/main" id="{3EF2F1A0-EF7D-28F2-B7EE-7FBF83114A08}"/>
              </a:ext>
            </a:extLst>
          </p:cNvPr>
          <p:cNvSpPr/>
          <p:nvPr/>
        </p:nvSpPr>
        <p:spPr>
          <a:xfrm>
            <a:off x="6438801" y="3265408"/>
            <a:ext cx="395720" cy="510302"/>
          </a:xfrm>
          <a:prstGeom prst="roundRect">
            <a:avLst>
              <a:gd name="adj" fmla="val 6667"/>
            </a:avLst>
          </a:prstGeom>
          <a:solidFill>
            <a:srgbClr val="F0EDE6"/>
          </a:solidFill>
          <a:ln/>
        </p:spPr>
        <p:txBody>
          <a:bodyPr/>
          <a:lstStyle/>
          <a:p>
            <a:endParaRPr lang="en-US">
              <a:solidFill>
                <a:schemeClr val="tx1"/>
              </a:solidFill>
              <a:latin typeface="+mn-lt"/>
            </a:endParaRPr>
          </a:p>
        </p:txBody>
      </p:sp>
      <p:pic>
        <p:nvPicPr>
          <p:cNvPr id="19" name="Image 3" descr="preencoded.png">
            <a:extLst>
              <a:ext uri="{FF2B5EF4-FFF2-40B4-BE49-F238E27FC236}">
                <a16:creationId xmlns:a16="http://schemas.microsoft.com/office/drawing/2014/main" id="{654C1CA6-8161-02CA-8F33-C206DCA06E9D}"/>
              </a:ext>
            </a:extLst>
          </p:cNvPr>
          <p:cNvPicPr>
            <a:picLocks noChangeAspect="1"/>
          </p:cNvPicPr>
          <p:nvPr/>
        </p:nvPicPr>
        <p:blipFill>
          <a:blip r:embed="rId5"/>
          <a:stretch>
            <a:fillRect/>
          </a:stretch>
        </p:blipFill>
        <p:spPr>
          <a:xfrm>
            <a:off x="6523871" y="3307913"/>
            <a:ext cx="263782" cy="425291"/>
          </a:xfrm>
          <a:prstGeom prst="rect">
            <a:avLst/>
          </a:prstGeom>
        </p:spPr>
      </p:pic>
      <p:sp>
        <p:nvSpPr>
          <p:cNvPr id="20" name="Text 11">
            <a:extLst>
              <a:ext uri="{FF2B5EF4-FFF2-40B4-BE49-F238E27FC236}">
                <a16:creationId xmlns:a16="http://schemas.microsoft.com/office/drawing/2014/main" id="{3C62852A-10DB-AE90-8E2C-8B05690624C4}"/>
              </a:ext>
            </a:extLst>
          </p:cNvPr>
          <p:cNvSpPr/>
          <p:nvPr/>
        </p:nvSpPr>
        <p:spPr>
          <a:xfrm>
            <a:off x="7184794" y="3310609"/>
            <a:ext cx="3426587"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Alice" pitchFamily="34" charset="-122"/>
                <a:cs typeface="Alice" pitchFamily="34" charset="-120"/>
              </a:rPr>
              <a:t>Inefficient energy management</a:t>
            </a:r>
            <a:endParaRPr lang="en-US" sz="2000" dirty="0">
              <a:solidFill>
                <a:schemeClr val="tx1"/>
              </a:solidFill>
              <a:latin typeface="+mn-lt"/>
            </a:endParaRPr>
          </a:p>
        </p:txBody>
      </p:sp>
      <p:sp>
        <p:nvSpPr>
          <p:cNvPr id="21" name="Text 12">
            <a:extLst>
              <a:ext uri="{FF2B5EF4-FFF2-40B4-BE49-F238E27FC236}">
                <a16:creationId xmlns:a16="http://schemas.microsoft.com/office/drawing/2014/main" id="{042686E8-4B0B-46CC-98B5-317C70E672B4}"/>
              </a:ext>
            </a:extLst>
          </p:cNvPr>
          <p:cNvSpPr/>
          <p:nvPr/>
        </p:nvSpPr>
        <p:spPr>
          <a:xfrm>
            <a:off x="7184794" y="3755826"/>
            <a:ext cx="4397606" cy="725805"/>
          </a:xfrm>
          <a:prstGeom prst="rect">
            <a:avLst/>
          </a:prstGeom>
          <a:noFill/>
          <a:ln/>
        </p:spPr>
        <p:txBody>
          <a:bodyPr wrap="square" lIns="0" tIns="0" rIns="0" bIns="0" rtlCol="0" anchor="t"/>
          <a:lstStyle/>
          <a:p>
            <a:pPr algn="just">
              <a:lnSpc>
                <a:spcPts val="2850"/>
              </a:lnSpc>
            </a:pPr>
            <a:r>
              <a:rPr lang="en-US" sz="1600">
                <a:solidFill>
                  <a:schemeClr val="tx1"/>
                </a:solidFill>
                <a:latin typeface="+mn-lt"/>
                <a:ea typeface="Lora" pitchFamily="34" charset="-122"/>
                <a:cs typeface="Lora" pitchFamily="34" charset="-120"/>
              </a:rPr>
              <a:t>Many small and medium enterprises have not yet applied modern and effective energy management systems.</a:t>
            </a:r>
            <a:endParaRPr lang="en-US" sz="1600" dirty="0">
              <a:solidFill>
                <a:schemeClr val="tx1"/>
              </a:solidFill>
              <a:latin typeface="+mn-lt"/>
            </a:endParaRPr>
          </a:p>
        </p:txBody>
      </p:sp>
      <p:sp>
        <p:nvSpPr>
          <p:cNvPr id="22" name="Text 13">
            <a:extLst>
              <a:ext uri="{FF2B5EF4-FFF2-40B4-BE49-F238E27FC236}">
                <a16:creationId xmlns:a16="http://schemas.microsoft.com/office/drawing/2014/main" id="{1A20F349-A054-F768-9B86-19163ED66ADB}"/>
              </a:ext>
            </a:extLst>
          </p:cNvPr>
          <p:cNvSpPr/>
          <p:nvPr/>
        </p:nvSpPr>
        <p:spPr>
          <a:xfrm>
            <a:off x="609601" y="5015131"/>
            <a:ext cx="10972800" cy="1088708"/>
          </a:xfrm>
          <a:prstGeom prst="rect">
            <a:avLst/>
          </a:prstGeom>
          <a:noFill/>
          <a:ln/>
        </p:spPr>
        <p:txBody>
          <a:bodyPr wrap="square" lIns="0" tIns="0" rIns="0" bIns="0" rtlCol="0" anchor="t"/>
          <a:lstStyle/>
          <a:p>
            <a:pPr>
              <a:lnSpc>
                <a:spcPts val="2850"/>
              </a:lnSpc>
            </a:pPr>
            <a:r>
              <a:rPr lang="en-US" sz="1800">
                <a:solidFill>
                  <a:schemeClr val="tx1"/>
                </a:solidFill>
                <a:latin typeface="+mn-lt"/>
                <a:ea typeface="Lora" pitchFamily="34" charset="-122"/>
                <a:cs typeface="Lora" pitchFamily="34" charset="-120"/>
              </a:rPr>
              <a:t>Vietnam’s cement industry faces many challenges in energy efficiency. Energy consumption remains higher than world standards, many kiln lines are old and have not been upgraded. The application of alternative fuels is limited due to environmental regulations and high investment costs.</a:t>
            </a:r>
            <a:endParaRPr lang="en-US" sz="1800" dirty="0">
              <a:solidFill>
                <a:schemeClr val="tx1"/>
              </a:solidFill>
              <a:latin typeface="+mn-lt"/>
            </a:endParaRPr>
          </a:p>
        </p:txBody>
      </p:sp>
      <p:sp>
        <p:nvSpPr>
          <p:cNvPr id="23"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6. ENERGY CONSUMPTION IN THE CEMENT INDUSTRY (2)</a:t>
            </a:r>
          </a:p>
        </p:txBody>
      </p:sp>
    </p:spTree>
    <p:extLst>
      <p:ext uri="{BB962C8B-B14F-4D97-AF65-F5344CB8AC3E}">
        <p14:creationId xmlns:p14="http://schemas.microsoft.com/office/powerpoint/2010/main" val="3795656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7" name="TextBox 6">
            <a:extLst>
              <a:ext uri="{FF2B5EF4-FFF2-40B4-BE49-F238E27FC236}">
                <a16:creationId xmlns:a16="http://schemas.microsoft.com/office/drawing/2014/main" id="{F3D8FAD3-5A41-EEA8-7F01-4EFEBEB53B7D}"/>
              </a:ext>
            </a:extLst>
          </p:cNvPr>
          <p:cNvSpPr txBox="1"/>
          <p:nvPr/>
        </p:nvSpPr>
        <p:spPr>
          <a:xfrm>
            <a:off x="706630" y="1493012"/>
            <a:ext cx="10778740" cy="4559582"/>
          </a:xfrm>
          <a:prstGeom prst="rect">
            <a:avLst/>
          </a:prstGeom>
          <a:noFill/>
        </p:spPr>
        <p:txBody>
          <a:bodyPr wrap="square">
            <a:spAutoFit/>
          </a:bodyPr>
          <a:lstStyle/>
          <a:p>
            <a:pPr>
              <a:lnSpc>
                <a:spcPct val="125000"/>
              </a:lnSpc>
            </a:pPr>
            <a:r>
              <a:rPr lang="en-US" sz="1800" b="1" dirty="0"/>
              <a:t>1. Clinker Kiln</a:t>
            </a:r>
            <a:br>
              <a:rPr lang="en-US" sz="1800" dirty="0"/>
            </a:br>
            <a:r>
              <a:rPr lang="en-US" sz="1800" b="1" dirty="0"/>
              <a:t>Energy </a:t>
            </a:r>
            <a:r>
              <a:rPr lang="en-US" sz="1800" b="1" dirty="0" err="1"/>
              <a:t>eficiency</a:t>
            </a:r>
            <a:r>
              <a:rPr lang="en-US" sz="1800" b="1" dirty="0"/>
              <a:t> potential:</a:t>
            </a:r>
            <a:r>
              <a:rPr lang="en-US" sz="1800" dirty="0"/>
              <a:t> 5–15% of thermal energy</a:t>
            </a:r>
            <a:br>
              <a:rPr lang="en-US" sz="1800" dirty="0"/>
            </a:br>
            <a:r>
              <a:rPr lang="en-US" sz="1800" b="1" dirty="0"/>
              <a:t>Measures:</a:t>
            </a:r>
            <a:endParaRPr lang="en-US" sz="1800" dirty="0"/>
          </a:p>
          <a:p>
            <a:pPr marL="342900" indent="-342900">
              <a:lnSpc>
                <a:spcPct val="125000"/>
              </a:lnSpc>
              <a:buFont typeface="Arial" panose="020B0604020202020204" pitchFamily="34" charset="0"/>
              <a:buChar char="•"/>
            </a:pPr>
            <a:r>
              <a:rPr lang="en-US" sz="1800" dirty="0"/>
              <a:t>Optimize the ratio of alternative fuels (RDF, biomass, waste tires, etc.).</a:t>
            </a:r>
          </a:p>
          <a:p>
            <a:pPr marL="342900" indent="-342900">
              <a:lnSpc>
                <a:spcPct val="125000"/>
              </a:lnSpc>
              <a:buFont typeface="Arial" panose="020B0604020202020204" pitchFamily="34" charset="0"/>
              <a:buChar char="•"/>
            </a:pPr>
            <a:r>
              <a:rPr lang="en-US" sz="1800" dirty="0"/>
              <a:t>Improve insulation to reduce heat loss through the kiln shell.</a:t>
            </a:r>
          </a:p>
          <a:p>
            <a:pPr marL="342900" indent="-342900">
              <a:lnSpc>
                <a:spcPct val="125000"/>
              </a:lnSpc>
              <a:buFont typeface="Arial" panose="020B0604020202020204" pitchFamily="34" charset="0"/>
              <a:buChar char="•"/>
            </a:pPr>
            <a:r>
              <a:rPr lang="en-US" sz="1800" dirty="0"/>
              <a:t>Optimize feed and combustion control (advanced process control – APC).</a:t>
            </a:r>
          </a:p>
          <a:p>
            <a:pPr marL="342900" indent="-342900">
              <a:lnSpc>
                <a:spcPct val="125000"/>
              </a:lnSpc>
              <a:buFont typeface="Arial" panose="020B0604020202020204" pitchFamily="34" charset="0"/>
              <a:buChar char="•"/>
            </a:pPr>
            <a:r>
              <a:rPr lang="en-US" sz="1800" dirty="0"/>
              <a:t>Use high-efficiency burners and new designs for the cooler zone.</a:t>
            </a:r>
          </a:p>
          <a:p>
            <a:pPr>
              <a:lnSpc>
                <a:spcPct val="125000"/>
              </a:lnSpc>
            </a:pPr>
            <a:endParaRPr lang="en-US" sz="1800" dirty="0"/>
          </a:p>
          <a:p>
            <a:pPr>
              <a:lnSpc>
                <a:spcPct val="125000"/>
              </a:lnSpc>
            </a:pPr>
            <a:r>
              <a:rPr lang="en-US" sz="1800" b="1" dirty="0"/>
              <a:t>2. Preheater Tower &amp; Calciner</a:t>
            </a:r>
            <a:br>
              <a:rPr lang="en-US" sz="1800" dirty="0"/>
            </a:br>
            <a:r>
              <a:rPr lang="en-US" sz="1800" b="1" dirty="0"/>
              <a:t>Energy efficiency potential:</a:t>
            </a:r>
            <a:r>
              <a:rPr lang="en-US" sz="1800" dirty="0"/>
              <a:t> 3–10%</a:t>
            </a:r>
            <a:br>
              <a:rPr lang="en-US" sz="1800" dirty="0"/>
            </a:br>
            <a:r>
              <a:rPr lang="en-US" sz="1800" b="1" dirty="0"/>
              <a:t>Measures:</a:t>
            </a:r>
            <a:endParaRPr lang="en-US" sz="1800" dirty="0"/>
          </a:p>
          <a:p>
            <a:pPr marL="342900" indent="-342900">
              <a:lnSpc>
                <a:spcPct val="125000"/>
              </a:lnSpc>
              <a:buFont typeface="Arial" panose="020B0604020202020204" pitchFamily="34" charset="0"/>
              <a:buChar char="•"/>
            </a:pPr>
            <a:r>
              <a:rPr lang="en-US" sz="1800" dirty="0"/>
              <a:t>Optimize gas-material flow in the cyclone tower to enhance heat exchange efficiency.</a:t>
            </a:r>
          </a:p>
          <a:p>
            <a:pPr marL="342900" indent="-342900">
              <a:lnSpc>
                <a:spcPct val="125000"/>
              </a:lnSpc>
              <a:buFont typeface="Arial" panose="020B0604020202020204" pitchFamily="34" charset="0"/>
              <a:buChar char="•"/>
            </a:pPr>
            <a:r>
              <a:rPr lang="en-US" sz="1800" dirty="0"/>
              <a:t>Reduce leakage pressure and ensure effective control of </a:t>
            </a:r>
            <a:r>
              <a:rPr lang="en-US" sz="1800" dirty="0" err="1"/>
              <a:t>CaCO</a:t>
            </a:r>
            <a:r>
              <a:rPr lang="en-US" sz="1800" dirty="0"/>
              <a:t>₃ decomposition (decarbonation).</a:t>
            </a:r>
          </a:p>
        </p:txBody>
      </p:sp>
    </p:spTree>
    <p:extLst>
      <p:ext uri="{BB962C8B-B14F-4D97-AF65-F5344CB8AC3E}">
        <p14:creationId xmlns:p14="http://schemas.microsoft.com/office/powerpoint/2010/main" val="4163098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23A80-E922-9DD8-DAAB-C7243F03A41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939CAF58-57F1-11A7-3F71-BB3A27BB93B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3" name="TextBox 2">
            <a:extLst>
              <a:ext uri="{FF2B5EF4-FFF2-40B4-BE49-F238E27FC236}">
                <a16:creationId xmlns:a16="http://schemas.microsoft.com/office/drawing/2014/main" id="{CF5F6CE3-2026-F155-C125-2DDA8CF9DB18}"/>
              </a:ext>
            </a:extLst>
          </p:cNvPr>
          <p:cNvSpPr txBox="1"/>
          <p:nvPr/>
        </p:nvSpPr>
        <p:spPr>
          <a:xfrm>
            <a:off x="763552" y="1355123"/>
            <a:ext cx="10664895" cy="4725846"/>
          </a:xfrm>
          <a:prstGeom prst="rect">
            <a:avLst/>
          </a:prstGeom>
          <a:noFill/>
        </p:spPr>
        <p:txBody>
          <a:bodyPr wrap="square">
            <a:spAutoFit/>
          </a:bodyPr>
          <a:lstStyle/>
          <a:p>
            <a:pPr>
              <a:lnSpc>
                <a:spcPct val="125000"/>
              </a:lnSpc>
            </a:pPr>
            <a:r>
              <a:rPr lang="en-US" b="1" dirty="0"/>
              <a:t>3. Grinding system (raw materials, cement grinding)</a:t>
            </a:r>
            <a:br>
              <a:rPr lang="en-US" dirty="0"/>
            </a:br>
            <a:r>
              <a:rPr lang="en-US" b="1" dirty="0"/>
              <a:t>Energy efficiency potential:</a:t>
            </a:r>
            <a:r>
              <a:rPr lang="en-US" dirty="0"/>
              <a:t> 5–20% of electricity consumption</a:t>
            </a:r>
            <a:br>
              <a:rPr lang="en-US" dirty="0"/>
            </a:br>
            <a:r>
              <a:rPr lang="en-US" b="1" dirty="0"/>
              <a:t>Measures:</a:t>
            </a:r>
            <a:endParaRPr lang="en-US" dirty="0"/>
          </a:p>
          <a:p>
            <a:pPr marL="342900" indent="-342900">
              <a:lnSpc>
                <a:spcPct val="125000"/>
              </a:lnSpc>
              <a:buFont typeface="Arial" panose="020B0604020202020204" pitchFamily="34" charset="0"/>
              <a:buChar char="•"/>
            </a:pPr>
            <a:r>
              <a:rPr lang="en-US" dirty="0"/>
              <a:t>Replace or upgrade ball mills with vertical roller mills (VRM).</a:t>
            </a:r>
          </a:p>
          <a:p>
            <a:pPr marL="342900" indent="-342900">
              <a:lnSpc>
                <a:spcPct val="125000"/>
              </a:lnSpc>
              <a:buFont typeface="Arial" panose="020B0604020202020204" pitchFamily="34" charset="0"/>
              <a:buChar char="•"/>
            </a:pPr>
            <a:r>
              <a:rPr lang="en-US" dirty="0"/>
              <a:t>Improve classification balls and optimize grinding media in ball mills.</a:t>
            </a:r>
          </a:p>
          <a:p>
            <a:pPr marL="342900" indent="-342900">
              <a:lnSpc>
                <a:spcPct val="125000"/>
              </a:lnSpc>
              <a:buFont typeface="Arial" panose="020B0604020202020204" pitchFamily="34" charset="0"/>
              <a:buChar char="•"/>
            </a:pPr>
            <a:r>
              <a:rPr lang="en-US" dirty="0"/>
              <a:t>Use variable frequency drives (VFDs) for main motors and fan systems.</a:t>
            </a:r>
          </a:p>
          <a:p>
            <a:pPr marL="342900" indent="-342900">
              <a:lnSpc>
                <a:spcPct val="125000"/>
              </a:lnSpc>
              <a:buFont typeface="Arial" panose="020B0604020202020204" pitchFamily="34" charset="0"/>
              <a:buChar char="•"/>
            </a:pPr>
            <a:r>
              <a:rPr lang="en-US" dirty="0"/>
              <a:t>Monitor grinding efficiency and material flow automatically.</a:t>
            </a:r>
          </a:p>
          <a:p>
            <a:pPr>
              <a:lnSpc>
                <a:spcPct val="125000"/>
              </a:lnSpc>
            </a:pPr>
            <a:r>
              <a:rPr lang="en-US" b="1" dirty="0"/>
              <a:t>4. Process fan system</a:t>
            </a:r>
            <a:br>
              <a:rPr lang="en-US" dirty="0"/>
            </a:br>
            <a:r>
              <a:rPr lang="en-US" b="1" dirty="0"/>
              <a:t>Energy efficiency potential:</a:t>
            </a:r>
            <a:r>
              <a:rPr lang="en-US" dirty="0"/>
              <a:t> 10–30% of fan electricity consumption</a:t>
            </a:r>
            <a:br>
              <a:rPr lang="en-US" dirty="0"/>
            </a:br>
            <a:r>
              <a:rPr lang="en-US" b="1" dirty="0"/>
              <a:t>Measures:</a:t>
            </a:r>
            <a:endParaRPr lang="en-US" dirty="0"/>
          </a:p>
          <a:p>
            <a:pPr marL="342900" indent="-342900">
              <a:lnSpc>
                <a:spcPct val="125000"/>
              </a:lnSpc>
              <a:buFont typeface="Arial" panose="020B0604020202020204" pitchFamily="34" charset="0"/>
              <a:buChar char="•"/>
            </a:pPr>
            <a:r>
              <a:rPr lang="en-US" dirty="0"/>
              <a:t>Optimize ducting to reduce pressure loss.</a:t>
            </a:r>
          </a:p>
          <a:p>
            <a:pPr marL="342900" indent="-342900">
              <a:lnSpc>
                <a:spcPct val="125000"/>
              </a:lnSpc>
              <a:buFont typeface="Arial" panose="020B0604020202020204" pitchFamily="34" charset="0"/>
              <a:buChar char="•"/>
            </a:pPr>
            <a:r>
              <a:rPr lang="en-US" dirty="0"/>
              <a:t>Install VFDs for fans, especially primary air fans, dust collection fans, and clinker cooler fans.</a:t>
            </a:r>
          </a:p>
          <a:p>
            <a:pPr marL="342900" indent="-342900">
              <a:lnSpc>
                <a:spcPct val="125000"/>
              </a:lnSpc>
              <a:buFont typeface="Arial" panose="020B0604020202020204" pitchFamily="34" charset="0"/>
              <a:buChar char="•"/>
            </a:pPr>
            <a:r>
              <a:rPr lang="en-US" dirty="0"/>
              <a:t>Select high-efficiency fans and adjust blades appropriately.</a:t>
            </a:r>
          </a:p>
        </p:txBody>
      </p:sp>
    </p:spTree>
    <p:extLst>
      <p:ext uri="{BB962C8B-B14F-4D97-AF65-F5344CB8AC3E}">
        <p14:creationId xmlns:p14="http://schemas.microsoft.com/office/powerpoint/2010/main" val="1401769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65CA1-3BEB-A84B-8F80-BEA0E459515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D27A4D40-F40C-2F3C-BFB0-3FFD9378675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7. POTENTIAL AREAS FOR ENERGY EFFICIENCY</a:t>
            </a:r>
          </a:p>
        </p:txBody>
      </p:sp>
      <p:sp>
        <p:nvSpPr>
          <p:cNvPr id="4" name="TextBox 3">
            <a:extLst>
              <a:ext uri="{FF2B5EF4-FFF2-40B4-BE49-F238E27FC236}">
                <a16:creationId xmlns:a16="http://schemas.microsoft.com/office/drawing/2014/main" id="{A3993B19-95EE-C74C-0157-B23AFEF74546}"/>
              </a:ext>
            </a:extLst>
          </p:cNvPr>
          <p:cNvSpPr txBox="1"/>
          <p:nvPr/>
        </p:nvSpPr>
        <p:spPr>
          <a:xfrm>
            <a:off x="1823237" y="2161986"/>
            <a:ext cx="8545526" cy="2534027"/>
          </a:xfrm>
          <a:prstGeom prst="rect">
            <a:avLst/>
          </a:prstGeom>
          <a:noFill/>
        </p:spPr>
        <p:txBody>
          <a:bodyPr wrap="square">
            <a:spAutoFit/>
          </a:bodyPr>
          <a:lstStyle/>
          <a:p>
            <a:pPr>
              <a:lnSpc>
                <a:spcPct val="150000"/>
              </a:lnSpc>
            </a:pPr>
            <a:r>
              <a:rPr lang="en-US" sz="1800" b="1" dirty="0"/>
              <a:t>5. Waste Heat Recovery (WHR) System</a:t>
            </a:r>
            <a:br>
              <a:rPr lang="en-US" sz="1800" dirty="0"/>
            </a:br>
            <a:r>
              <a:rPr lang="en-US" sz="1800" b="1" dirty="0"/>
              <a:t>Energy efficiency potential:</a:t>
            </a:r>
            <a:r>
              <a:rPr lang="en-US" sz="1800" dirty="0"/>
              <a:t> 20–30 kWh electricity per ton of clinker produced</a:t>
            </a:r>
            <a:br>
              <a:rPr lang="en-US" sz="1800" dirty="0"/>
            </a:br>
            <a:r>
              <a:rPr lang="en-US" sz="1800" b="1" dirty="0"/>
              <a:t>Measures:</a:t>
            </a:r>
            <a:endParaRPr lang="en-US" sz="1800" dirty="0"/>
          </a:p>
          <a:p>
            <a:pPr marL="342900" indent="-342900">
              <a:lnSpc>
                <a:spcPct val="150000"/>
              </a:lnSpc>
              <a:buFont typeface="Arial" panose="020B0604020202020204" pitchFamily="34" charset="0"/>
              <a:buChar char="•"/>
            </a:pPr>
            <a:r>
              <a:rPr lang="en-US" sz="1800" dirty="0"/>
              <a:t>Install systems to recover waste heat from the clinker cooler and preheater to run a power generation turbine.</a:t>
            </a:r>
          </a:p>
          <a:p>
            <a:pPr marL="342900" indent="-342900">
              <a:lnSpc>
                <a:spcPct val="150000"/>
              </a:lnSpc>
              <a:buFont typeface="Arial" panose="020B0604020202020204" pitchFamily="34" charset="0"/>
              <a:buChar char="•"/>
            </a:pPr>
            <a:r>
              <a:rPr lang="en-US" sz="1800" dirty="0"/>
              <a:t>Suitable for plants producing ≥2,500 tons of clinker per day.</a:t>
            </a:r>
          </a:p>
        </p:txBody>
      </p:sp>
    </p:spTree>
    <p:extLst>
      <p:ext uri="{BB962C8B-B14F-4D97-AF65-F5344CB8AC3E}">
        <p14:creationId xmlns:p14="http://schemas.microsoft.com/office/powerpoint/2010/main" val="2860267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(1)</a:t>
            </a:r>
          </a:p>
        </p:txBody>
      </p:sp>
      <p:pic>
        <p:nvPicPr>
          <p:cNvPr id="2" name="Image 0" descr="preencoded.png">
            <a:extLst>
              <a:ext uri="{FF2B5EF4-FFF2-40B4-BE49-F238E27FC236}">
                <a16:creationId xmlns:a16="http://schemas.microsoft.com/office/drawing/2014/main" id="{4811B26F-1869-A4E9-2D1B-E73B79878EE3}"/>
              </a:ext>
            </a:extLst>
          </p:cNvPr>
          <p:cNvPicPr>
            <a:picLocks noChangeAspect="1"/>
          </p:cNvPicPr>
          <p:nvPr/>
        </p:nvPicPr>
        <p:blipFill>
          <a:blip r:embed="rId2"/>
          <a:stretch>
            <a:fillRect/>
          </a:stretch>
        </p:blipFill>
        <p:spPr>
          <a:xfrm>
            <a:off x="609600" y="1349465"/>
            <a:ext cx="1015008" cy="1218128"/>
          </a:xfrm>
          <a:prstGeom prst="rect">
            <a:avLst/>
          </a:prstGeom>
        </p:spPr>
      </p:pic>
      <p:sp>
        <p:nvSpPr>
          <p:cNvPr id="3" name="Text 1">
            <a:extLst>
              <a:ext uri="{FF2B5EF4-FFF2-40B4-BE49-F238E27FC236}">
                <a16:creationId xmlns:a16="http://schemas.microsoft.com/office/drawing/2014/main" id="{850F5D47-895B-C177-D71B-CCE6A59786B2}"/>
              </a:ext>
            </a:extLst>
          </p:cNvPr>
          <p:cNvSpPr/>
          <p:nvPr/>
        </p:nvSpPr>
        <p:spPr>
          <a:xfrm>
            <a:off x="1929051" y="1552467"/>
            <a:ext cx="2856547" cy="317063"/>
          </a:xfrm>
          <a:prstGeom prst="rect">
            <a:avLst/>
          </a:prstGeom>
          <a:noFill/>
          <a:ln/>
        </p:spPr>
        <p:txBody>
          <a:bodyPr wrap="none" lIns="0" tIns="0" rIns="0" bIns="0" rtlCol="0" anchor="t"/>
          <a:lstStyle/>
          <a:p>
            <a:pPr>
              <a:lnSpc>
                <a:spcPts val="2450"/>
              </a:lnSpc>
            </a:pPr>
            <a:r>
              <a:rPr lang="en-US" sz="2000" b="1" dirty="0">
                <a:solidFill>
                  <a:schemeClr val="tx1"/>
                </a:solidFill>
                <a:latin typeface="+mn-lt"/>
                <a:ea typeface="Alice" pitchFamily="34" charset="-122"/>
                <a:cs typeface="Alice" pitchFamily="34" charset="-120"/>
              </a:rPr>
              <a:t>Waste heat recovery (WHR)</a:t>
            </a:r>
            <a:endParaRPr lang="en-US" sz="2000" b="1" dirty="0">
              <a:solidFill>
                <a:schemeClr val="tx1"/>
              </a:solidFill>
              <a:latin typeface="+mn-lt"/>
            </a:endParaRPr>
          </a:p>
        </p:txBody>
      </p:sp>
      <p:sp>
        <p:nvSpPr>
          <p:cNvPr id="4" name="Text 2">
            <a:extLst>
              <a:ext uri="{FF2B5EF4-FFF2-40B4-BE49-F238E27FC236}">
                <a16:creationId xmlns:a16="http://schemas.microsoft.com/office/drawing/2014/main" id="{FEDA1C89-0397-83B6-98A9-A13F18DB4240}"/>
              </a:ext>
            </a:extLst>
          </p:cNvPr>
          <p:cNvSpPr/>
          <p:nvPr/>
        </p:nvSpPr>
        <p:spPr>
          <a:xfrm>
            <a:off x="1929051" y="1991331"/>
            <a:ext cx="10101659" cy="290580"/>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High potential with recovery of 5-7 kWh/ton of clinker, significantly reducing electricity consumption from the grid.</a:t>
            </a:r>
            <a:endParaRPr lang="en-US" sz="1400" dirty="0">
              <a:solidFill>
                <a:schemeClr val="tx1"/>
              </a:solidFill>
              <a:latin typeface="+mn-lt"/>
            </a:endParaRPr>
          </a:p>
        </p:txBody>
      </p:sp>
      <p:pic>
        <p:nvPicPr>
          <p:cNvPr id="23" name="Image 1" descr="preencoded.png">
            <a:extLst>
              <a:ext uri="{FF2B5EF4-FFF2-40B4-BE49-F238E27FC236}">
                <a16:creationId xmlns:a16="http://schemas.microsoft.com/office/drawing/2014/main" id="{6033A00A-4197-6A78-B3DD-F33E43991B5A}"/>
              </a:ext>
            </a:extLst>
          </p:cNvPr>
          <p:cNvPicPr>
            <a:picLocks noChangeAspect="1"/>
          </p:cNvPicPr>
          <p:nvPr/>
        </p:nvPicPr>
        <p:blipFill>
          <a:blip r:embed="rId3"/>
          <a:stretch>
            <a:fillRect/>
          </a:stretch>
        </p:blipFill>
        <p:spPr>
          <a:xfrm>
            <a:off x="609600" y="2567594"/>
            <a:ext cx="1015008" cy="1218128"/>
          </a:xfrm>
          <a:prstGeom prst="rect">
            <a:avLst/>
          </a:prstGeom>
        </p:spPr>
      </p:pic>
      <p:sp>
        <p:nvSpPr>
          <p:cNvPr id="24" name="Text 3">
            <a:extLst>
              <a:ext uri="{FF2B5EF4-FFF2-40B4-BE49-F238E27FC236}">
                <a16:creationId xmlns:a16="http://schemas.microsoft.com/office/drawing/2014/main" id="{ABA6D60C-2A3B-BAFD-B4D5-C3DF067D63DC}"/>
              </a:ext>
            </a:extLst>
          </p:cNvPr>
          <p:cNvSpPr/>
          <p:nvPr/>
        </p:nvSpPr>
        <p:spPr>
          <a:xfrm>
            <a:off x="1929051" y="2770595"/>
            <a:ext cx="2905958" cy="317063"/>
          </a:xfrm>
          <a:prstGeom prst="rect">
            <a:avLst/>
          </a:prstGeom>
          <a:noFill/>
          <a:ln/>
        </p:spPr>
        <p:txBody>
          <a:bodyPr wrap="none" lIns="0" tIns="0" rIns="0" bIns="0" rtlCol="0" anchor="t"/>
          <a:lstStyle/>
          <a:p>
            <a:pPr>
              <a:lnSpc>
                <a:spcPts val="2450"/>
              </a:lnSpc>
            </a:pPr>
            <a:r>
              <a:rPr lang="en-US" sz="2000" b="1" dirty="0">
                <a:solidFill>
                  <a:schemeClr val="tx1"/>
                </a:solidFill>
                <a:latin typeface="+mn-lt"/>
                <a:ea typeface="Alice" pitchFamily="34" charset="-122"/>
                <a:cs typeface="Alice" pitchFamily="34" charset="-120"/>
              </a:rPr>
              <a:t>Optimizing grinding equipment</a:t>
            </a:r>
            <a:endParaRPr lang="en-US" sz="2000" b="1" dirty="0">
              <a:solidFill>
                <a:schemeClr val="tx1"/>
              </a:solidFill>
              <a:latin typeface="+mn-lt"/>
            </a:endParaRPr>
          </a:p>
        </p:txBody>
      </p:sp>
      <p:sp>
        <p:nvSpPr>
          <p:cNvPr id="25" name="Text 4">
            <a:extLst>
              <a:ext uri="{FF2B5EF4-FFF2-40B4-BE49-F238E27FC236}">
                <a16:creationId xmlns:a16="http://schemas.microsoft.com/office/drawing/2014/main" id="{7C8F4C72-C708-3FF7-17ED-E400D0D0E46E}"/>
              </a:ext>
            </a:extLst>
          </p:cNvPr>
          <p:cNvSpPr/>
          <p:nvPr/>
        </p:nvSpPr>
        <p:spPr>
          <a:xfrm>
            <a:off x="1929051" y="3176962"/>
            <a:ext cx="10101659" cy="290580"/>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Upgrading the motor, vertical mill, inverter helps reduce power consumption during the grinding process.</a:t>
            </a:r>
            <a:endParaRPr lang="en-US" sz="1400" dirty="0">
              <a:solidFill>
                <a:schemeClr val="tx1"/>
              </a:solidFill>
              <a:latin typeface="+mn-lt"/>
            </a:endParaRPr>
          </a:p>
        </p:txBody>
      </p:sp>
      <p:pic>
        <p:nvPicPr>
          <p:cNvPr id="26" name="Image 2" descr="preencoded.png">
            <a:extLst>
              <a:ext uri="{FF2B5EF4-FFF2-40B4-BE49-F238E27FC236}">
                <a16:creationId xmlns:a16="http://schemas.microsoft.com/office/drawing/2014/main" id="{AF9F5564-2B48-77BF-CDC0-DF92F24812EA}"/>
              </a:ext>
            </a:extLst>
          </p:cNvPr>
          <p:cNvPicPr>
            <a:picLocks noChangeAspect="1"/>
          </p:cNvPicPr>
          <p:nvPr/>
        </p:nvPicPr>
        <p:blipFill>
          <a:blip r:embed="rId4"/>
          <a:stretch>
            <a:fillRect/>
          </a:stretch>
        </p:blipFill>
        <p:spPr>
          <a:xfrm>
            <a:off x="609600" y="3785722"/>
            <a:ext cx="1015008" cy="1218128"/>
          </a:xfrm>
          <a:prstGeom prst="rect">
            <a:avLst/>
          </a:prstGeom>
        </p:spPr>
      </p:pic>
      <p:sp>
        <p:nvSpPr>
          <p:cNvPr id="27" name="Text 5">
            <a:extLst>
              <a:ext uri="{FF2B5EF4-FFF2-40B4-BE49-F238E27FC236}">
                <a16:creationId xmlns:a16="http://schemas.microsoft.com/office/drawing/2014/main" id="{61C5C6A4-3018-D397-E7AC-81AF92053D1A}"/>
              </a:ext>
            </a:extLst>
          </p:cNvPr>
          <p:cNvSpPr/>
          <p:nvPr/>
        </p:nvSpPr>
        <p:spPr>
          <a:xfrm>
            <a:off x="1929051" y="3951993"/>
            <a:ext cx="2563773" cy="317063"/>
          </a:xfrm>
          <a:prstGeom prst="rect">
            <a:avLst/>
          </a:prstGeom>
          <a:noFill/>
          <a:ln/>
        </p:spPr>
        <p:txBody>
          <a:bodyPr wrap="none" lIns="0" tIns="0" rIns="0" bIns="0" rtlCol="0" anchor="t"/>
          <a:lstStyle/>
          <a:p>
            <a:pPr>
              <a:lnSpc>
                <a:spcPts val="2450"/>
              </a:lnSpc>
            </a:pPr>
            <a:r>
              <a:rPr lang="en-US" sz="2000" b="1" dirty="0">
                <a:solidFill>
                  <a:schemeClr val="tx1"/>
                </a:solidFill>
                <a:latin typeface="+mn-lt"/>
                <a:ea typeface="Alice" pitchFamily="34" charset="-122"/>
                <a:cs typeface="Alice" pitchFamily="34" charset="-120"/>
              </a:rPr>
              <a:t>Process Automation</a:t>
            </a:r>
            <a:endParaRPr lang="en-US" sz="2000" b="1" dirty="0">
              <a:solidFill>
                <a:schemeClr val="tx1"/>
              </a:solidFill>
              <a:latin typeface="+mn-lt"/>
            </a:endParaRPr>
          </a:p>
        </p:txBody>
      </p:sp>
      <p:sp>
        <p:nvSpPr>
          <p:cNvPr id="28" name="Text 6">
            <a:extLst>
              <a:ext uri="{FF2B5EF4-FFF2-40B4-BE49-F238E27FC236}">
                <a16:creationId xmlns:a16="http://schemas.microsoft.com/office/drawing/2014/main" id="{39BB0D30-73DB-6168-9D02-2CDF96EE8273}"/>
              </a:ext>
            </a:extLst>
          </p:cNvPr>
          <p:cNvSpPr/>
          <p:nvPr/>
        </p:nvSpPr>
        <p:spPr>
          <a:xfrm>
            <a:off x="1929051" y="4362593"/>
            <a:ext cx="10029904" cy="358022"/>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Applying an automatic control system and optimizing the firing process helps reduce fuel consumption.</a:t>
            </a:r>
            <a:endParaRPr lang="en-US" sz="1400" dirty="0">
              <a:solidFill>
                <a:schemeClr val="tx1"/>
              </a:solidFill>
              <a:latin typeface="+mn-lt"/>
            </a:endParaRPr>
          </a:p>
        </p:txBody>
      </p:sp>
      <p:pic>
        <p:nvPicPr>
          <p:cNvPr id="29" name="Image 3" descr="preencoded.png">
            <a:extLst>
              <a:ext uri="{FF2B5EF4-FFF2-40B4-BE49-F238E27FC236}">
                <a16:creationId xmlns:a16="http://schemas.microsoft.com/office/drawing/2014/main" id="{C80352EC-3890-A863-9CF6-C5741AA7FF2F}"/>
              </a:ext>
            </a:extLst>
          </p:cNvPr>
          <p:cNvPicPr>
            <a:picLocks noChangeAspect="1"/>
          </p:cNvPicPr>
          <p:nvPr/>
        </p:nvPicPr>
        <p:blipFill>
          <a:blip r:embed="rId5"/>
          <a:stretch>
            <a:fillRect/>
          </a:stretch>
        </p:blipFill>
        <p:spPr>
          <a:xfrm>
            <a:off x="609600" y="5003851"/>
            <a:ext cx="1015008" cy="1218128"/>
          </a:xfrm>
          <a:prstGeom prst="rect">
            <a:avLst/>
          </a:prstGeom>
        </p:spPr>
      </p:pic>
      <p:sp>
        <p:nvSpPr>
          <p:cNvPr id="30" name="Text 7">
            <a:extLst>
              <a:ext uri="{FF2B5EF4-FFF2-40B4-BE49-F238E27FC236}">
                <a16:creationId xmlns:a16="http://schemas.microsoft.com/office/drawing/2014/main" id="{94E37DE4-AA23-07D3-A286-535D77FE793C}"/>
              </a:ext>
            </a:extLst>
          </p:cNvPr>
          <p:cNvSpPr/>
          <p:nvPr/>
        </p:nvSpPr>
        <p:spPr>
          <a:xfrm>
            <a:off x="1929051" y="5206852"/>
            <a:ext cx="3152180" cy="317063"/>
          </a:xfrm>
          <a:prstGeom prst="rect">
            <a:avLst/>
          </a:prstGeom>
          <a:noFill/>
          <a:ln/>
        </p:spPr>
        <p:txBody>
          <a:bodyPr wrap="none" lIns="0" tIns="0" rIns="0" bIns="0" rtlCol="0" anchor="t"/>
          <a:lstStyle/>
          <a:p>
            <a:pPr>
              <a:lnSpc>
                <a:spcPts val="2450"/>
              </a:lnSpc>
            </a:pPr>
            <a:r>
              <a:rPr lang="en-US" sz="2000" b="1" dirty="0">
                <a:solidFill>
                  <a:schemeClr val="tx1"/>
                </a:solidFill>
                <a:latin typeface="+mn-lt"/>
                <a:ea typeface="Alice" pitchFamily="34" charset="-122"/>
                <a:cs typeface="Alice" pitchFamily="34" charset="-120"/>
              </a:rPr>
              <a:t>Use alternative fuels</a:t>
            </a:r>
            <a:endParaRPr lang="en-US" sz="2000" b="1" dirty="0">
              <a:solidFill>
                <a:schemeClr val="tx1"/>
              </a:solidFill>
              <a:latin typeface="+mn-lt"/>
            </a:endParaRPr>
          </a:p>
        </p:txBody>
      </p:sp>
      <p:sp>
        <p:nvSpPr>
          <p:cNvPr id="31" name="Text 8">
            <a:extLst>
              <a:ext uri="{FF2B5EF4-FFF2-40B4-BE49-F238E27FC236}">
                <a16:creationId xmlns:a16="http://schemas.microsoft.com/office/drawing/2014/main" id="{98D9D0D9-6C09-C14D-3710-FC814D3AA456}"/>
              </a:ext>
            </a:extLst>
          </p:cNvPr>
          <p:cNvSpPr/>
          <p:nvPr/>
        </p:nvSpPr>
        <p:spPr>
          <a:xfrm>
            <a:off x="1929051" y="5612915"/>
            <a:ext cx="9877504" cy="446603"/>
          </a:xfrm>
          <a:prstGeom prst="rect">
            <a:avLst/>
          </a:prstGeom>
          <a:noFill/>
          <a:ln/>
        </p:spPr>
        <p:txBody>
          <a:bodyPr wrap="none" lIns="0" tIns="0" rIns="0" bIns="0" rtlCol="0" anchor="t"/>
          <a:lstStyle/>
          <a:p>
            <a:pPr>
              <a:lnSpc>
                <a:spcPts val="2550"/>
              </a:lnSpc>
            </a:pPr>
            <a:r>
              <a:rPr lang="en-US" sz="1400">
                <a:solidFill>
                  <a:schemeClr val="tx1"/>
                </a:solidFill>
                <a:latin typeface="+mn-lt"/>
                <a:ea typeface="Lora" pitchFamily="34" charset="-122"/>
                <a:cs typeface="Lora" pitchFamily="34" charset="-120"/>
              </a:rPr>
              <a:t>Increase the use of industrial waste, biomass, RDF to partially replace coal.</a:t>
            </a:r>
            <a:endParaRPr lang="en-US" sz="1400" dirty="0">
              <a:solidFill>
                <a:schemeClr val="tx1"/>
              </a:solidFill>
              <a:latin typeface="+mn-lt"/>
            </a:endParaRPr>
          </a:p>
        </p:txBody>
      </p:sp>
    </p:spTree>
    <p:extLst>
      <p:ext uri="{BB962C8B-B14F-4D97-AF65-F5344CB8AC3E}">
        <p14:creationId xmlns:p14="http://schemas.microsoft.com/office/powerpoint/2010/main" val="3963443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63BF7-F3AF-0495-750B-66BEA5A74568}"/>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BB9BD62E-752E-A0FF-946A-F272622E5659}"/>
              </a:ext>
            </a:extLst>
          </p:cNvPr>
          <p:cNvSpPr>
            <a:spLocks noGrp="1" noChangeArrowheads="1"/>
          </p:cNvSpPr>
          <p:nvPr>
            <p:ph type="body" idx="1"/>
          </p:nvPr>
        </p:nvSpPr>
        <p:spPr bwMode="auto">
          <a:xfrm>
            <a:off x="609600" y="1418993"/>
            <a:ext cx="10972800" cy="4483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ct val="0"/>
              </a:spcAft>
              <a:buClrTx/>
              <a:buSzTx/>
              <a:buNone/>
            </a:pPr>
            <a:r>
              <a:rPr lang="en-US" b="1" dirty="0"/>
              <a:t>Optimize the Clinker Production Process:</a:t>
            </a:r>
          </a:p>
          <a:p>
            <a:pPr>
              <a:lnSpc>
                <a:spcPct val="150000"/>
              </a:lnSpc>
              <a:buFont typeface="Wingdings" pitchFamily="2" charset="2"/>
              <a:buChar char="Ø"/>
            </a:pPr>
            <a:r>
              <a:rPr lang="en-US" dirty="0"/>
              <a:t>Use </a:t>
            </a:r>
            <a:r>
              <a:rPr lang="en-US" b="1" dirty="0"/>
              <a:t>high-efficiency kilns</a:t>
            </a:r>
            <a:r>
              <a:rPr lang="en-US" dirty="0"/>
              <a:t> (pre-calciner).</a:t>
            </a:r>
          </a:p>
          <a:p>
            <a:pPr>
              <a:lnSpc>
                <a:spcPct val="150000"/>
              </a:lnSpc>
              <a:buFont typeface="Wingdings" pitchFamily="2" charset="2"/>
              <a:buChar char="Ø"/>
            </a:pPr>
            <a:r>
              <a:rPr lang="en-US" dirty="0"/>
              <a:t>Reduce </a:t>
            </a:r>
            <a:r>
              <a:rPr lang="en-US" b="1" dirty="0"/>
              <a:t>heat loss</a:t>
            </a:r>
            <a:r>
              <a:rPr lang="en-US" dirty="0"/>
              <a:t> by improving </a:t>
            </a:r>
            <a:r>
              <a:rPr lang="en-US" b="1" dirty="0"/>
              <a:t>insulation</a:t>
            </a:r>
            <a:r>
              <a:rPr lang="en-US" dirty="0"/>
              <a:t>.</a:t>
            </a:r>
          </a:p>
          <a:p>
            <a:pPr>
              <a:lnSpc>
                <a:spcPct val="150000"/>
              </a:lnSpc>
              <a:buFont typeface="Wingdings" pitchFamily="2" charset="2"/>
              <a:buChar char="Ø"/>
            </a:pPr>
            <a:r>
              <a:rPr lang="en-US" dirty="0"/>
              <a:t>Optimize kiln operation using </a:t>
            </a:r>
            <a:r>
              <a:rPr lang="en-US" b="1" dirty="0"/>
              <a:t>simulation software</a:t>
            </a:r>
            <a:r>
              <a:rPr lang="en-US" dirty="0"/>
              <a:t>.</a:t>
            </a:r>
          </a:p>
          <a:p>
            <a:pPr marL="186262" indent="0">
              <a:lnSpc>
                <a:spcPct val="150000"/>
              </a:lnSpc>
              <a:buNone/>
            </a:pPr>
            <a:r>
              <a:rPr lang="en-US" b="1" dirty="0"/>
              <a:t>Waste Heat Recovery for Power Generation (WHR)</a:t>
            </a:r>
          </a:p>
          <a:p>
            <a:pPr>
              <a:lnSpc>
                <a:spcPct val="150000"/>
              </a:lnSpc>
              <a:buFont typeface="Wingdings" pitchFamily="2" charset="2"/>
              <a:buChar char="Ø"/>
            </a:pPr>
            <a:r>
              <a:rPr lang="en-US" dirty="0"/>
              <a:t>Recover waste heat from the kiln and clinker cooler.</a:t>
            </a:r>
          </a:p>
          <a:p>
            <a:pPr>
              <a:lnSpc>
                <a:spcPct val="150000"/>
              </a:lnSpc>
              <a:buFont typeface="Wingdings" pitchFamily="2" charset="2"/>
              <a:buChar char="Ø"/>
            </a:pPr>
            <a:r>
              <a:rPr lang="en-US" dirty="0"/>
              <a:t>Apply advanced technologies such as the ORC system (Organic Rankine Cycle).</a:t>
            </a:r>
          </a:p>
          <a:p>
            <a:pPr>
              <a:lnSpc>
                <a:spcPct val="150000"/>
              </a:lnSpc>
              <a:buFont typeface="Wingdings" pitchFamily="2" charset="2"/>
              <a:buChar char="Ø"/>
            </a:pPr>
            <a:r>
              <a:rPr lang="en-US" dirty="0"/>
              <a:t>Benefits: Save 20-30% of electricity consumption, reduce emissions</a:t>
            </a:r>
          </a:p>
          <a:p>
            <a:pPr>
              <a:lnSpc>
                <a:spcPct val="150000"/>
              </a:lnSpc>
              <a:spcBef>
                <a:spcPts val="800"/>
              </a:spcBef>
            </a:pPr>
            <a:endParaRPr lang="vi-VN" dirty="0"/>
          </a:p>
        </p:txBody>
      </p:sp>
      <p:sp>
        <p:nvSpPr>
          <p:cNvPr id="6" name="Title 4">
            <a:extLst>
              <a:ext uri="{FF2B5EF4-FFF2-40B4-BE49-F238E27FC236}">
                <a16:creationId xmlns:a16="http://schemas.microsoft.com/office/drawing/2014/main" id="{0B16CB9B-E2C1-A792-54EF-BFC601030E71}"/>
              </a:ext>
            </a:extLst>
          </p:cNvPr>
          <p:cNvSpPr>
            <a:spLocks noGrp="1"/>
          </p:cNvSpPr>
          <p:nvPr>
            <p:ph type="title"/>
          </p:nvPr>
        </p:nvSpPr>
        <p:spPr/>
        <p:txBody>
          <a:bodyPr>
            <a:noAutofit/>
          </a:bodyPr>
          <a:lstStyle/>
          <a:p>
            <a:r>
              <a:rPr lang="en-US" sz="2400" dirty="0">
                <a:solidFill>
                  <a:schemeClr val="accent1">
                    <a:lumMod val="50000"/>
                  </a:schemeClr>
                </a:solidFill>
                <a:latin typeface="+mn-lt"/>
              </a:rPr>
              <a:t>8. EEMs IN THE CEMENT INDUSTRY (2)</a:t>
            </a:r>
          </a:p>
        </p:txBody>
      </p:sp>
    </p:spTree>
    <p:extLst>
      <p:ext uri="{BB962C8B-B14F-4D97-AF65-F5344CB8AC3E}">
        <p14:creationId xmlns:p14="http://schemas.microsoft.com/office/powerpoint/2010/main" val="3595706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352593" y="1543819"/>
            <a:ext cx="10792341" cy="417987"/>
          </a:xfrm>
        </p:spPr>
        <p:txBody>
          <a:bodyPr>
            <a:noAutofit/>
          </a:bodyPr>
          <a:lstStyle/>
          <a:p>
            <a:pPr marL="186262" indent="0" algn="just">
              <a:buNone/>
            </a:pPr>
            <a:r>
              <a:rPr lang="en-US" b="1">
                <a:solidFill>
                  <a:schemeClr val="tx1"/>
                </a:solidFill>
              </a:rPr>
              <a:t>Use alternative fuels</a:t>
            </a:r>
            <a:endParaRPr lang="en-US" b="1" dirty="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3480605047"/>
              </p:ext>
            </p:extLst>
          </p:nvPr>
        </p:nvGraphicFramePr>
        <p:xfrm>
          <a:off x="609600" y="2301371"/>
          <a:ext cx="10972800" cy="2926080"/>
        </p:xfrm>
        <a:graphic>
          <a:graphicData uri="http://schemas.openxmlformats.org/drawingml/2006/table">
            <a:tbl>
              <a:tblPr/>
              <a:tblGrid>
                <a:gridCol w="2502568">
                  <a:extLst>
                    <a:ext uri="{9D8B030D-6E8A-4147-A177-3AD203B41FA5}">
                      <a16:colId xmlns:a16="http://schemas.microsoft.com/office/drawing/2014/main" val="2919994890"/>
                    </a:ext>
                  </a:extLst>
                </a:gridCol>
                <a:gridCol w="2983832">
                  <a:extLst>
                    <a:ext uri="{9D8B030D-6E8A-4147-A177-3AD203B41FA5}">
                      <a16:colId xmlns:a16="http://schemas.microsoft.com/office/drawing/2014/main" val="2452269873"/>
                    </a:ext>
                  </a:extLst>
                </a:gridCol>
                <a:gridCol w="3256547">
                  <a:extLst>
                    <a:ext uri="{9D8B030D-6E8A-4147-A177-3AD203B41FA5}">
                      <a16:colId xmlns:a16="http://schemas.microsoft.com/office/drawing/2014/main" val="2283607063"/>
                    </a:ext>
                  </a:extLst>
                </a:gridCol>
                <a:gridCol w="2229853">
                  <a:extLst>
                    <a:ext uri="{9D8B030D-6E8A-4147-A177-3AD203B41FA5}">
                      <a16:colId xmlns:a16="http://schemas.microsoft.com/office/drawing/2014/main" val="4122010701"/>
                    </a:ext>
                  </a:extLst>
                </a:gridCol>
              </a:tblGrid>
              <a:tr h="0">
                <a:tc>
                  <a:txBody>
                    <a:bodyPr/>
                    <a:lstStyle/>
                    <a:p>
                      <a:pPr algn="ctr"/>
                      <a:r>
                        <a:rPr lang="en-US" sz="1800" b="1"/>
                        <a:t>Fuel type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Source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Benefit</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Replacement rate</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6561310"/>
                  </a:ext>
                </a:extLst>
              </a:tr>
              <a:tr h="0">
                <a:tc>
                  <a:txBody>
                    <a:bodyPr/>
                    <a:lstStyle/>
                    <a:p>
                      <a:pPr algn="ctr"/>
                      <a:r>
                        <a:rPr lang="en-US" sz="1800"/>
                        <a:t>RDF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Treated municipal waste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Reduce coal consumption, reduce CO₂ emissions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9161167"/>
                  </a:ext>
                </a:extLst>
              </a:tr>
              <a:tr h="0">
                <a:tc>
                  <a:txBody>
                    <a:bodyPr/>
                    <a:lstStyle/>
                    <a:p>
                      <a:pPr algn="ctr"/>
                      <a:r>
                        <a:rPr lang="en-US" sz="1800"/>
                        <a:t>Biomass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Agricultural by-products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Net zero emissions, renewable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290228"/>
                  </a:ext>
                </a:extLst>
              </a:tr>
              <a:tr h="0">
                <a:tc>
                  <a:txBody>
                    <a:bodyPr/>
                    <a:lstStyle/>
                    <a:p>
                      <a:pPr algn="ctr"/>
                      <a:r>
                        <a:rPr lang="en-US" sz="1800"/>
                        <a:t>Scrap Tires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Expired tires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High calorific value, </a:t>
                      </a:r>
                    </a:p>
                    <a:p>
                      <a:pPr algn="ctr"/>
                      <a:r>
                        <a:rPr lang="en-US" sz="1800"/>
                        <a:t>reduced waste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3–8%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7927914"/>
                  </a:ext>
                </a:extLst>
              </a:tr>
              <a:tr h="0">
                <a:tc>
                  <a:txBody>
                    <a:bodyPr/>
                    <a:lstStyle/>
                    <a:p>
                      <a:pPr algn="ctr"/>
                      <a:r>
                        <a:rPr lang="en-US" sz="1800"/>
                        <a:t>Sludge treatment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vi-VN" sz="1800"/>
                        <a:t>Wastewater treatment plant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Utilize waste, reduce treatment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1184658"/>
                  </a:ext>
                </a:extLst>
              </a:tr>
            </a:tbl>
          </a:graphicData>
        </a:graphic>
      </p:graphicFrame>
      <p:sp>
        <p:nvSpPr>
          <p:cNvPr id="4" name="Title 4">
            <a:extLst>
              <a:ext uri="{FF2B5EF4-FFF2-40B4-BE49-F238E27FC236}">
                <a16:creationId xmlns:a16="http://schemas.microsoft.com/office/drawing/2014/main" id="{A32FE86A-45A4-836C-6D18-822B8F1AED46}"/>
              </a:ext>
            </a:extLst>
          </p:cNvPr>
          <p:cNvSpPr>
            <a:spLocks noGrp="1"/>
          </p:cNvSpPr>
          <p:nvPr>
            <p:ph type="title"/>
          </p:nvPr>
        </p:nvSpPr>
        <p:spPr>
          <a:xfrm>
            <a:off x="609600" y="581025"/>
            <a:ext cx="10972800" cy="495300"/>
          </a:xfrm>
        </p:spPr>
        <p:txBody>
          <a:bodyPr>
            <a:noAutofit/>
          </a:bodyPr>
          <a:lstStyle/>
          <a:p>
            <a:r>
              <a:rPr lang="en-US" sz="2400" dirty="0">
                <a:solidFill>
                  <a:schemeClr val="accent1">
                    <a:lumMod val="50000"/>
                  </a:schemeClr>
                </a:solidFill>
                <a:latin typeface="+mn-lt"/>
              </a:rPr>
              <a:t>8. EEMs IN THE CEMENT INDUSTRY (3)</a:t>
            </a:r>
          </a:p>
        </p:txBody>
      </p:sp>
    </p:spTree>
    <p:extLst>
      <p:ext uri="{BB962C8B-B14F-4D97-AF65-F5344CB8AC3E}">
        <p14:creationId xmlns:p14="http://schemas.microsoft.com/office/powerpoint/2010/main" val="3416585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609600" y="1546290"/>
            <a:ext cx="10972800" cy="4300720"/>
          </a:xfrm>
        </p:spPr>
        <p:txBody>
          <a:bodyPr>
            <a:normAutofit/>
          </a:bodyPr>
          <a:lstStyle/>
          <a:p>
            <a:pPr>
              <a:lnSpc>
                <a:spcPct val="110000"/>
              </a:lnSpc>
            </a:pPr>
            <a:r>
              <a:rPr lang="en-US" b="1" dirty="0"/>
              <a:t>Use of Alternative Fuels</a:t>
            </a:r>
          </a:p>
          <a:p>
            <a:pPr marL="1147205">
              <a:lnSpc>
                <a:spcPct val="110000"/>
              </a:lnSpc>
              <a:buFont typeface="Wingdings" panose="05000000000000000000" pitchFamily="2" charset="2"/>
              <a:buChar char="Ø"/>
            </a:pPr>
            <a:r>
              <a:rPr lang="en-US" dirty="0"/>
              <a:t>Biomass fuels: Wood pellets, straw, rice husks.</a:t>
            </a:r>
          </a:p>
          <a:p>
            <a:pPr marL="1147205">
              <a:lnSpc>
                <a:spcPct val="110000"/>
              </a:lnSpc>
              <a:buFont typeface="Wingdings" panose="05000000000000000000" pitchFamily="2" charset="2"/>
              <a:buChar char="Ø"/>
            </a:pPr>
            <a:r>
              <a:rPr lang="en-US" dirty="0"/>
              <a:t>Co-processing of waste: Tires, household waste.</a:t>
            </a:r>
          </a:p>
          <a:p>
            <a:pPr marL="1147205">
              <a:lnSpc>
                <a:spcPct val="110000"/>
              </a:lnSpc>
              <a:buFont typeface="Wingdings" panose="05000000000000000000" pitchFamily="2" charset="2"/>
              <a:buChar char="Ø"/>
            </a:pPr>
            <a:r>
              <a:rPr lang="en-US" dirty="0"/>
              <a:t>Benefits: Reduce costs and CO₂ emissions.</a:t>
            </a:r>
          </a:p>
          <a:p>
            <a:pPr>
              <a:lnSpc>
                <a:spcPct val="110000"/>
              </a:lnSpc>
            </a:pPr>
            <a:r>
              <a:rPr lang="en-US" b="1" dirty="0"/>
              <a:t>Grinding Technology Improvement</a:t>
            </a:r>
          </a:p>
          <a:p>
            <a:pPr marL="1147205">
              <a:lnSpc>
                <a:spcPct val="110000"/>
              </a:lnSpc>
              <a:buFont typeface="Wingdings" panose="05000000000000000000" pitchFamily="2" charset="2"/>
              <a:buChar char="Ø"/>
            </a:pPr>
            <a:r>
              <a:rPr lang="en-US" dirty="0"/>
              <a:t>Use vertical mills instead of ball mills.</a:t>
            </a:r>
          </a:p>
          <a:p>
            <a:pPr marL="1147205">
              <a:lnSpc>
                <a:spcPct val="110000"/>
              </a:lnSpc>
              <a:buFont typeface="Wingdings" panose="05000000000000000000" pitchFamily="2" charset="2"/>
              <a:buChar char="Ø"/>
            </a:pPr>
            <a:r>
              <a:rPr lang="en-US" dirty="0"/>
              <a:t>Install variable frequency drives (VFDs) to reduce electricity consumption.</a:t>
            </a:r>
          </a:p>
          <a:p>
            <a:pPr marL="1147205">
              <a:lnSpc>
                <a:spcPct val="110000"/>
              </a:lnSpc>
              <a:buFont typeface="Wingdings" panose="05000000000000000000" pitchFamily="2" charset="2"/>
              <a:buChar char="Ø"/>
            </a:pPr>
            <a:r>
              <a:rPr lang="en-US" dirty="0"/>
              <a:t>Benefits: Save </a:t>
            </a:r>
            <a:r>
              <a:rPr lang="en-US" b="1" dirty="0"/>
              <a:t>20-30%</a:t>
            </a:r>
            <a:r>
              <a:rPr lang="en-US" dirty="0"/>
              <a:t> of </a:t>
            </a:r>
            <a:r>
              <a:rPr lang="en-US" b="1" dirty="0"/>
              <a:t>electricity</a:t>
            </a:r>
            <a:r>
              <a:rPr lang="en-US" dirty="0"/>
              <a:t> consumption.</a:t>
            </a:r>
          </a:p>
          <a:p>
            <a:pPr>
              <a:lnSpc>
                <a:spcPct val="110000"/>
              </a:lnSpc>
            </a:pPr>
            <a:r>
              <a:rPr lang="en-US" b="1" dirty="0"/>
              <a:t>Effective Equipment Management and Maintenance</a:t>
            </a:r>
          </a:p>
          <a:p>
            <a:pPr marL="1064657">
              <a:lnSpc>
                <a:spcPct val="110000"/>
              </a:lnSpc>
              <a:buFont typeface="Wingdings" panose="05000000000000000000" pitchFamily="2" charset="2"/>
              <a:buChar char="Ø"/>
            </a:pPr>
            <a:r>
              <a:rPr lang="en-US" dirty="0"/>
              <a:t>Regular maintenance to maintain equipment performance.</a:t>
            </a:r>
          </a:p>
          <a:p>
            <a:pPr marL="1064657">
              <a:lnSpc>
                <a:spcPct val="110000"/>
              </a:lnSpc>
              <a:buFont typeface="Wingdings" panose="05000000000000000000" pitchFamily="2" charset="2"/>
              <a:buChar char="Ø"/>
            </a:pPr>
            <a:r>
              <a:rPr lang="en-US" dirty="0"/>
              <a:t>Install an energy consumption monitoring system.</a:t>
            </a:r>
          </a:p>
          <a:p>
            <a:pPr marL="1064657">
              <a:lnSpc>
                <a:spcPct val="110000"/>
              </a:lnSpc>
              <a:buFont typeface="Wingdings" panose="05000000000000000000" pitchFamily="2" charset="2"/>
              <a:buChar char="Ø"/>
            </a:pPr>
            <a:r>
              <a:rPr lang="en-US" dirty="0"/>
              <a:t>Benefits: Reduce energy waste.</a:t>
            </a:r>
          </a:p>
        </p:txBody>
      </p:sp>
      <p:sp>
        <p:nvSpPr>
          <p:cNvPr id="4" name="Title 4">
            <a:extLst>
              <a:ext uri="{FF2B5EF4-FFF2-40B4-BE49-F238E27FC236}">
                <a16:creationId xmlns:a16="http://schemas.microsoft.com/office/drawing/2014/main" id="{31C5043A-DD53-E8B8-D124-61DF0815EB10}"/>
              </a:ext>
            </a:extLst>
          </p:cNvPr>
          <p:cNvSpPr>
            <a:spLocks noGrp="1"/>
          </p:cNvSpPr>
          <p:nvPr>
            <p:ph type="title"/>
          </p:nvPr>
        </p:nvSpPr>
        <p:spPr>
          <a:xfrm>
            <a:off x="609600" y="581025"/>
            <a:ext cx="10972800" cy="495300"/>
          </a:xfrm>
        </p:spPr>
        <p:txBody>
          <a:bodyPr>
            <a:noAutofit/>
          </a:bodyPr>
          <a:lstStyle/>
          <a:p>
            <a:r>
              <a:rPr lang="en-US" sz="2400" dirty="0">
                <a:solidFill>
                  <a:schemeClr val="accent1">
                    <a:lumMod val="50000"/>
                  </a:schemeClr>
                </a:solidFill>
                <a:latin typeface="+mn-lt"/>
              </a:rPr>
              <a:t>8. EEMs IN THE CEMENT INDUSTRY (4)</a:t>
            </a:r>
          </a:p>
        </p:txBody>
      </p:sp>
    </p:spTree>
    <p:extLst>
      <p:ext uri="{BB962C8B-B14F-4D97-AF65-F5344CB8AC3E}">
        <p14:creationId xmlns:p14="http://schemas.microsoft.com/office/powerpoint/2010/main" val="76663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2228850" y="3167390"/>
            <a:ext cx="8259855" cy="523220"/>
          </a:xfrm>
          <a:prstGeom prst="rect">
            <a:avLst/>
          </a:prstGeom>
          <a:noFill/>
        </p:spPr>
        <p:txBody>
          <a:bodyPr wrap="square">
            <a:spAutoFit/>
          </a:bodyPr>
          <a:lstStyle/>
          <a:p>
            <a:pPr marL="514350" indent="-514350">
              <a:buAutoNum type="romanUcPeriod"/>
            </a:pPr>
            <a:r>
              <a:rPr lang="en-VN" sz="2800" b="1" dirty="0">
                <a:solidFill>
                  <a:schemeClr val="accent1">
                    <a:lumMod val="50000"/>
                  </a:schemeClr>
                </a:solidFill>
              </a:rPr>
              <a:t>Current of industrial energy use in Vietnam</a:t>
            </a:r>
          </a:p>
        </p:txBody>
      </p:sp>
    </p:spTree>
    <p:extLst>
      <p:ext uri="{BB962C8B-B14F-4D97-AF65-F5344CB8AC3E}">
        <p14:creationId xmlns:p14="http://schemas.microsoft.com/office/powerpoint/2010/main" val="294319331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C5798-85E4-C31A-CC00-9E73EBACE3C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7E2A4F6-CCAD-B014-FCD8-3D49A17A437C}"/>
              </a:ext>
            </a:extLst>
          </p:cNvPr>
          <p:cNvSpPr txBox="1">
            <a:spLocks/>
          </p:cNvSpPr>
          <p:nvPr/>
        </p:nvSpPr>
        <p:spPr>
          <a:xfrm>
            <a:off x="609600" y="1265410"/>
            <a:ext cx="1094887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1800" dirty="0">
                <a:solidFill>
                  <a:schemeClr val="accent1">
                    <a:lumMod val="50000"/>
                  </a:schemeClr>
                </a:solidFill>
                <a:latin typeface="+mn-lt"/>
              </a:rPr>
              <a:t>KILN TECHNOLOGY SOLUTIONS</a:t>
            </a:r>
            <a:endParaRPr lang="en-US" sz="1800" dirty="0">
              <a:solidFill>
                <a:schemeClr val="accent1">
                  <a:lumMod val="50000"/>
                </a:schemeClr>
              </a:solidFill>
              <a:latin typeface="+mn-lt"/>
            </a:endParaRPr>
          </a:p>
        </p:txBody>
      </p:sp>
      <p:sp>
        <p:nvSpPr>
          <p:cNvPr id="6" name="Shape 1">
            <a:extLst>
              <a:ext uri="{FF2B5EF4-FFF2-40B4-BE49-F238E27FC236}">
                <a16:creationId xmlns:a16="http://schemas.microsoft.com/office/drawing/2014/main" id="{AEFD4C8C-87AF-5170-9EB2-566FCA4FE683}"/>
              </a:ext>
            </a:extLst>
          </p:cNvPr>
          <p:cNvSpPr/>
          <p:nvPr/>
        </p:nvSpPr>
        <p:spPr>
          <a:xfrm>
            <a:off x="617482" y="1768871"/>
            <a:ext cx="3374414" cy="2828645"/>
          </a:xfrm>
          <a:prstGeom prst="roundRect">
            <a:avLst>
              <a:gd name="adj" fmla="val 1237"/>
            </a:avLst>
          </a:prstGeom>
          <a:solidFill>
            <a:srgbClr val="EDEBE3"/>
          </a:solidFill>
          <a:ln/>
        </p:spPr>
        <p:txBody>
          <a:bodyPr/>
          <a:lstStyle/>
          <a:p>
            <a:endParaRPr lang="en-US"/>
          </a:p>
        </p:txBody>
      </p:sp>
      <p:sp>
        <p:nvSpPr>
          <p:cNvPr id="7" name="Text 2">
            <a:extLst>
              <a:ext uri="{FF2B5EF4-FFF2-40B4-BE49-F238E27FC236}">
                <a16:creationId xmlns:a16="http://schemas.microsoft.com/office/drawing/2014/main" id="{39BEDA0F-6D2E-E67F-9167-B42CFE5D356B}"/>
              </a:ext>
            </a:extLst>
          </p:cNvPr>
          <p:cNvSpPr/>
          <p:nvPr/>
        </p:nvSpPr>
        <p:spPr>
          <a:xfrm>
            <a:off x="728482" y="1897178"/>
            <a:ext cx="3152412" cy="575827"/>
          </a:xfrm>
          <a:prstGeom prst="rect">
            <a:avLst/>
          </a:prstGeom>
          <a:noFill/>
          <a:ln/>
        </p:spPr>
        <p:txBody>
          <a:bodyPr wrap="none" lIns="0" tIns="0" rIns="0" bIns="0" rtlCol="0" anchor="t"/>
          <a:lstStyle/>
          <a:p>
            <a:pPr algn="ctr">
              <a:lnSpc>
                <a:spcPts val="2750"/>
              </a:lnSpc>
            </a:pPr>
            <a:r>
              <a:rPr lang="en-US" sz="2000" b="1" dirty="0">
                <a:solidFill>
                  <a:srgbClr val="161613"/>
                </a:solidFill>
                <a:latin typeface="+mn-lt"/>
                <a:ea typeface="DM Sans Medium" pitchFamily="34" charset="-122"/>
                <a:cs typeface="DM Sans Medium" pitchFamily="34" charset="-120"/>
              </a:rPr>
              <a:t>Optimize the firing process</a:t>
            </a:r>
            <a:endParaRPr lang="en-US" sz="2000" b="1" dirty="0">
              <a:latin typeface="+mn-lt"/>
            </a:endParaRPr>
          </a:p>
        </p:txBody>
      </p:sp>
      <p:sp>
        <p:nvSpPr>
          <p:cNvPr id="8" name="Text 3">
            <a:extLst>
              <a:ext uri="{FF2B5EF4-FFF2-40B4-BE49-F238E27FC236}">
                <a16:creationId xmlns:a16="http://schemas.microsoft.com/office/drawing/2014/main" id="{8DC3320A-8148-F14A-5C01-759EEEC5FA64}"/>
              </a:ext>
            </a:extLst>
          </p:cNvPr>
          <p:cNvSpPr/>
          <p:nvPr/>
        </p:nvSpPr>
        <p:spPr>
          <a:xfrm>
            <a:off x="728483" y="2779289"/>
            <a:ext cx="3152411" cy="1451610"/>
          </a:xfrm>
          <a:prstGeom prst="rect">
            <a:avLst/>
          </a:prstGeom>
          <a:noFill/>
          <a:ln/>
        </p:spPr>
        <p:txBody>
          <a:bodyPr wrap="square" lIns="0" tIns="0" rIns="0" bIns="0" rtlCol="0" anchor="t"/>
          <a:lstStyle/>
          <a:p>
            <a:pPr algn="just">
              <a:lnSpc>
                <a:spcPts val="2850"/>
              </a:lnSpc>
            </a:pPr>
            <a:r>
              <a:rPr lang="en-US" sz="1800" dirty="0">
                <a:solidFill>
                  <a:srgbClr val="161613"/>
                </a:solidFill>
                <a:latin typeface="+mn-lt"/>
                <a:ea typeface="Inter" pitchFamily="34" charset="-122"/>
                <a:cs typeface="Inter" pitchFamily="34" charset="-120"/>
              </a:rPr>
              <a:t>Adjust operating parameters to achieve optimum thermal efficiency, reduce energy consumption and maintain product quality.</a:t>
            </a:r>
            <a:endParaRPr lang="en-US" sz="1800" dirty="0">
              <a:latin typeface="+mn-lt"/>
            </a:endParaRPr>
          </a:p>
        </p:txBody>
      </p:sp>
      <p:sp>
        <p:nvSpPr>
          <p:cNvPr id="9" name="Shape 4">
            <a:extLst>
              <a:ext uri="{FF2B5EF4-FFF2-40B4-BE49-F238E27FC236}">
                <a16:creationId xmlns:a16="http://schemas.microsoft.com/office/drawing/2014/main" id="{2C40C9A7-74E7-2201-2411-C56256D4EC97}"/>
              </a:ext>
            </a:extLst>
          </p:cNvPr>
          <p:cNvSpPr/>
          <p:nvPr/>
        </p:nvSpPr>
        <p:spPr>
          <a:xfrm>
            <a:off x="4456809" y="1768871"/>
            <a:ext cx="3561154" cy="2828645"/>
          </a:xfrm>
          <a:prstGeom prst="roundRect">
            <a:avLst>
              <a:gd name="adj" fmla="val 1237"/>
            </a:avLst>
          </a:prstGeom>
          <a:solidFill>
            <a:srgbClr val="EDEBE3"/>
          </a:solidFill>
          <a:ln/>
        </p:spPr>
        <p:txBody>
          <a:bodyPr/>
          <a:lstStyle/>
          <a:p>
            <a:endParaRPr lang="en-US"/>
          </a:p>
        </p:txBody>
      </p:sp>
      <p:sp>
        <p:nvSpPr>
          <p:cNvPr id="10" name="Text 5">
            <a:extLst>
              <a:ext uri="{FF2B5EF4-FFF2-40B4-BE49-F238E27FC236}">
                <a16:creationId xmlns:a16="http://schemas.microsoft.com/office/drawing/2014/main" id="{295E6228-55DD-CE29-2BCC-7E299795DE06}"/>
              </a:ext>
            </a:extLst>
          </p:cNvPr>
          <p:cNvSpPr/>
          <p:nvPr/>
        </p:nvSpPr>
        <p:spPr>
          <a:xfrm>
            <a:off x="4329757" y="1910465"/>
            <a:ext cx="3815257" cy="708660"/>
          </a:xfrm>
          <a:prstGeom prst="rect">
            <a:avLst/>
          </a:prstGeom>
          <a:noFill/>
          <a:ln/>
        </p:spPr>
        <p:txBody>
          <a:bodyPr wrap="square" lIns="0" tIns="0" rIns="0" bIns="0" rtlCol="0" anchor="t"/>
          <a:lstStyle/>
          <a:p>
            <a:pPr algn="ctr">
              <a:lnSpc>
                <a:spcPts val="2750"/>
              </a:lnSpc>
            </a:pPr>
            <a:r>
              <a:rPr lang="en-US" sz="2000" b="1" dirty="0">
                <a:solidFill>
                  <a:srgbClr val="161613"/>
                </a:solidFill>
                <a:latin typeface="+mn-lt"/>
                <a:ea typeface="DM Sans Medium" pitchFamily="34" charset="-122"/>
                <a:cs typeface="DM Sans Medium" pitchFamily="34" charset="-120"/>
              </a:rPr>
              <a:t>Remodeling of the combustion chamber and burner</a:t>
            </a:r>
            <a:endParaRPr lang="en-US" sz="2000" b="1" dirty="0">
              <a:latin typeface="+mn-lt"/>
            </a:endParaRPr>
          </a:p>
        </p:txBody>
      </p:sp>
      <p:sp>
        <p:nvSpPr>
          <p:cNvPr id="11" name="Text 6">
            <a:extLst>
              <a:ext uri="{FF2B5EF4-FFF2-40B4-BE49-F238E27FC236}">
                <a16:creationId xmlns:a16="http://schemas.microsoft.com/office/drawing/2014/main" id="{D59A13E3-BAAB-A7BF-FBF5-4C9E9C4BF756}"/>
              </a:ext>
            </a:extLst>
          </p:cNvPr>
          <p:cNvSpPr/>
          <p:nvPr/>
        </p:nvSpPr>
        <p:spPr>
          <a:xfrm>
            <a:off x="4563619" y="2779289"/>
            <a:ext cx="3347534" cy="1088708"/>
          </a:xfrm>
          <a:prstGeom prst="rect">
            <a:avLst/>
          </a:prstGeom>
          <a:noFill/>
          <a:ln/>
        </p:spPr>
        <p:txBody>
          <a:bodyPr wrap="square" lIns="0" tIns="0" rIns="0" bIns="0" rtlCol="0" anchor="t"/>
          <a:lstStyle/>
          <a:p>
            <a:pPr algn="just">
              <a:lnSpc>
                <a:spcPts val="2850"/>
              </a:lnSpc>
            </a:pPr>
            <a:r>
              <a:rPr lang="en-US" sz="1800">
                <a:solidFill>
                  <a:srgbClr val="161613"/>
                </a:solidFill>
                <a:latin typeface="+mn-lt"/>
                <a:ea typeface="Inter" pitchFamily="34" charset="-122"/>
                <a:cs typeface="Inter" pitchFamily="34" charset="-120"/>
              </a:rPr>
              <a:t>Upgraded combustion chamber and injector design to increase combustion efficiency, reduce fuel consumption and emissions.</a:t>
            </a:r>
            <a:endParaRPr lang="en-US" sz="1800" dirty="0">
              <a:latin typeface="+mn-lt"/>
            </a:endParaRPr>
          </a:p>
        </p:txBody>
      </p:sp>
      <p:sp>
        <p:nvSpPr>
          <p:cNvPr id="12" name="Shape 7">
            <a:extLst>
              <a:ext uri="{FF2B5EF4-FFF2-40B4-BE49-F238E27FC236}">
                <a16:creationId xmlns:a16="http://schemas.microsoft.com/office/drawing/2014/main" id="{2F2186FF-57ED-F893-072A-6EB19FDF3E7B}"/>
              </a:ext>
            </a:extLst>
          </p:cNvPr>
          <p:cNvSpPr/>
          <p:nvPr/>
        </p:nvSpPr>
        <p:spPr>
          <a:xfrm>
            <a:off x="8482877" y="1768871"/>
            <a:ext cx="3083482" cy="2828645"/>
          </a:xfrm>
          <a:prstGeom prst="roundRect">
            <a:avLst>
              <a:gd name="adj" fmla="val 1237"/>
            </a:avLst>
          </a:prstGeom>
          <a:solidFill>
            <a:srgbClr val="EDEBE3"/>
          </a:solidFill>
          <a:ln/>
        </p:spPr>
        <p:txBody>
          <a:bodyPr/>
          <a:lstStyle/>
          <a:p>
            <a:endParaRPr lang="en-US"/>
          </a:p>
        </p:txBody>
      </p:sp>
      <p:sp>
        <p:nvSpPr>
          <p:cNvPr id="13" name="Text 8">
            <a:extLst>
              <a:ext uri="{FF2B5EF4-FFF2-40B4-BE49-F238E27FC236}">
                <a16:creationId xmlns:a16="http://schemas.microsoft.com/office/drawing/2014/main" id="{5F750770-926D-DF4A-E3DE-BAB589B73EAC}"/>
              </a:ext>
            </a:extLst>
          </p:cNvPr>
          <p:cNvSpPr/>
          <p:nvPr/>
        </p:nvSpPr>
        <p:spPr>
          <a:xfrm>
            <a:off x="8693687" y="1897178"/>
            <a:ext cx="2661862" cy="708660"/>
          </a:xfrm>
          <a:prstGeom prst="rect">
            <a:avLst/>
          </a:prstGeom>
          <a:noFill/>
          <a:ln/>
        </p:spPr>
        <p:txBody>
          <a:bodyPr wrap="square" lIns="0" tIns="0" rIns="0" bIns="0" rtlCol="0" anchor="t"/>
          <a:lstStyle/>
          <a:p>
            <a:pPr algn="ctr">
              <a:lnSpc>
                <a:spcPts val="2750"/>
              </a:lnSpc>
            </a:pPr>
            <a:r>
              <a:rPr lang="en-US" sz="2200" b="1" dirty="0">
                <a:solidFill>
                  <a:srgbClr val="161613"/>
                </a:solidFill>
                <a:latin typeface="+mn-lt"/>
                <a:ea typeface="DM Sans Medium" pitchFamily="34" charset="-122"/>
                <a:cs typeface="DM Sans Medium" pitchFamily="34" charset="-120"/>
              </a:rPr>
              <a:t>Increase fuel replacement rate</a:t>
            </a:r>
            <a:endParaRPr lang="en-US" sz="2200" b="1" dirty="0">
              <a:latin typeface="+mn-lt"/>
            </a:endParaRPr>
          </a:p>
        </p:txBody>
      </p:sp>
      <p:sp>
        <p:nvSpPr>
          <p:cNvPr id="14" name="Text 9">
            <a:extLst>
              <a:ext uri="{FF2B5EF4-FFF2-40B4-BE49-F238E27FC236}">
                <a16:creationId xmlns:a16="http://schemas.microsoft.com/office/drawing/2014/main" id="{23FA20B7-554F-D2B9-757F-3C906E681C39}"/>
              </a:ext>
            </a:extLst>
          </p:cNvPr>
          <p:cNvSpPr/>
          <p:nvPr/>
        </p:nvSpPr>
        <p:spPr>
          <a:xfrm>
            <a:off x="8588281" y="2779289"/>
            <a:ext cx="2872673" cy="1451610"/>
          </a:xfrm>
          <a:prstGeom prst="rect">
            <a:avLst/>
          </a:prstGeom>
          <a:noFill/>
          <a:ln/>
        </p:spPr>
        <p:txBody>
          <a:bodyPr wrap="square" lIns="0" tIns="0" rIns="0" bIns="0" rtlCol="0" anchor="t"/>
          <a:lstStyle/>
          <a:p>
            <a:pPr algn="just">
              <a:lnSpc>
                <a:spcPts val="2850"/>
              </a:lnSpc>
            </a:pPr>
            <a:r>
              <a:rPr lang="en-US" sz="1750">
                <a:solidFill>
                  <a:srgbClr val="161613"/>
                </a:solidFill>
                <a:latin typeface="+mn-lt"/>
                <a:ea typeface="Inter" pitchFamily="34" charset="-122"/>
                <a:cs typeface="Inter" pitchFamily="34" charset="-120"/>
              </a:rPr>
              <a:t>Use RDF (recycled fuel from waste) and biomass to partially replace traditional coal.</a:t>
            </a:r>
            <a:endParaRPr lang="en-US" sz="1750" dirty="0">
              <a:latin typeface="+mn-lt"/>
            </a:endParaRPr>
          </a:p>
        </p:txBody>
      </p:sp>
      <p:sp>
        <p:nvSpPr>
          <p:cNvPr id="15" name="Text 10">
            <a:extLst>
              <a:ext uri="{FF2B5EF4-FFF2-40B4-BE49-F238E27FC236}">
                <a16:creationId xmlns:a16="http://schemas.microsoft.com/office/drawing/2014/main" id="{55D330A2-6FC0-7E95-FF70-FC20F0F76B02}"/>
              </a:ext>
            </a:extLst>
          </p:cNvPr>
          <p:cNvSpPr/>
          <p:nvPr/>
        </p:nvSpPr>
        <p:spPr>
          <a:xfrm>
            <a:off x="617482" y="4852666"/>
            <a:ext cx="10948876" cy="1184341"/>
          </a:xfrm>
          <a:prstGeom prst="rect">
            <a:avLst/>
          </a:prstGeom>
          <a:noFill/>
          <a:ln/>
        </p:spPr>
        <p:txBody>
          <a:bodyPr wrap="square" lIns="0" tIns="0" rIns="0" bIns="0" rtlCol="0" anchor="t"/>
          <a:lstStyle/>
          <a:p>
            <a:pPr algn="just">
              <a:lnSpc>
                <a:spcPts val="2850"/>
              </a:lnSpc>
            </a:pPr>
            <a:r>
              <a:rPr lang="en-US" sz="1750">
                <a:solidFill>
                  <a:srgbClr val="161613"/>
                </a:solidFill>
                <a:latin typeface="+mn-lt"/>
                <a:ea typeface="Inter" pitchFamily="34" charset="-122"/>
                <a:cs typeface="Inter" pitchFamily="34" charset="-120"/>
              </a:rPr>
              <a:t>Technological solutions for the clinker kiln can bring energy efficiency of 5-10%. This is the largest energy consuming area in a cement plant, so small improvements can bring significant efficiency.</a:t>
            </a:r>
            <a:endParaRPr lang="en-US" sz="1750" dirty="0">
              <a:latin typeface="+mn-lt"/>
            </a:endParaRPr>
          </a:p>
        </p:txBody>
      </p:sp>
      <p:sp>
        <p:nvSpPr>
          <p:cNvPr id="2" name="Title 4">
            <a:extLst>
              <a:ext uri="{FF2B5EF4-FFF2-40B4-BE49-F238E27FC236}">
                <a16:creationId xmlns:a16="http://schemas.microsoft.com/office/drawing/2014/main" id="{91AA1BD8-514F-0FC8-7F9B-82EE0CEE8B70}"/>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(5)</a:t>
            </a:r>
          </a:p>
        </p:txBody>
      </p:sp>
    </p:spTree>
    <p:extLst>
      <p:ext uri="{BB962C8B-B14F-4D97-AF65-F5344CB8AC3E}">
        <p14:creationId xmlns:p14="http://schemas.microsoft.com/office/powerpoint/2010/main" val="747452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740FC-8885-CC93-2C5D-87D3ED713DA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75CAE7F-6301-846C-21D8-2C0195B1115E}"/>
              </a:ext>
            </a:extLst>
          </p:cNvPr>
          <p:cNvSpPr txBox="1">
            <a:spLocks/>
          </p:cNvSpPr>
          <p:nvPr/>
        </p:nvSpPr>
        <p:spPr>
          <a:xfrm>
            <a:off x="525786" y="1378038"/>
            <a:ext cx="4745461"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sz="1800" dirty="0">
                <a:solidFill>
                  <a:schemeClr val="accent1">
                    <a:lumMod val="50000"/>
                  </a:schemeClr>
                </a:solidFill>
                <a:latin typeface="+mn-lt"/>
              </a:rPr>
              <a:t>UPGRADE AUXILIARY EQUIPMENT</a:t>
            </a:r>
          </a:p>
        </p:txBody>
      </p:sp>
      <p:sp>
        <p:nvSpPr>
          <p:cNvPr id="17" name="Text 1">
            <a:extLst>
              <a:ext uri="{FF2B5EF4-FFF2-40B4-BE49-F238E27FC236}">
                <a16:creationId xmlns:a16="http://schemas.microsoft.com/office/drawing/2014/main" id="{BAF77DB9-22D7-0C44-CD4F-66D46B73D050}"/>
              </a:ext>
            </a:extLst>
          </p:cNvPr>
          <p:cNvSpPr/>
          <p:nvPr/>
        </p:nvSpPr>
        <p:spPr>
          <a:xfrm>
            <a:off x="8264738" y="2510930"/>
            <a:ext cx="3420227" cy="616744"/>
          </a:xfrm>
          <a:prstGeom prst="rect">
            <a:avLst/>
          </a:prstGeom>
          <a:noFill/>
          <a:ln/>
        </p:spPr>
        <p:txBody>
          <a:bodyPr wrap="square" lIns="0" tIns="0" rIns="0" bIns="0" rtlCol="0" anchor="t"/>
          <a:lstStyle/>
          <a:p>
            <a:pPr algn="just">
              <a:lnSpc>
                <a:spcPts val="2400"/>
              </a:lnSpc>
            </a:pPr>
            <a:r>
              <a:rPr lang="en-US" sz="1600">
                <a:solidFill>
                  <a:srgbClr val="161613"/>
                </a:solidFill>
                <a:latin typeface="+mn-lt"/>
                <a:ea typeface="Inter" pitchFamily="34" charset="-122"/>
                <a:cs typeface="Inter" pitchFamily="34" charset="-120"/>
              </a:rPr>
              <a:t>Upgrading auxiliary equipment such as fans, pumps, pneumatic systems and lighting can help save 10-15% of the power consumption of these systems. In particular, installing VSD inverters for large motors brings significant efficiency in a short time.</a:t>
            </a:r>
            <a:endParaRPr lang="en-US" sz="1600" dirty="0">
              <a:latin typeface="+mn-lt"/>
            </a:endParaRPr>
          </a:p>
        </p:txBody>
      </p:sp>
      <p:sp>
        <p:nvSpPr>
          <p:cNvPr id="18" name="Text 2">
            <a:extLst>
              <a:ext uri="{FF2B5EF4-FFF2-40B4-BE49-F238E27FC236}">
                <a16:creationId xmlns:a16="http://schemas.microsoft.com/office/drawing/2014/main" id="{7A932281-160F-BAE0-1A8D-DEA92E7BAAE4}"/>
              </a:ext>
            </a:extLst>
          </p:cNvPr>
          <p:cNvSpPr/>
          <p:nvPr/>
        </p:nvSpPr>
        <p:spPr>
          <a:xfrm>
            <a:off x="819210" y="2045179"/>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Industrial fan</a:t>
            </a:r>
            <a:endParaRPr lang="en-US" sz="2000" b="1" dirty="0">
              <a:latin typeface="+mn-lt"/>
            </a:endParaRPr>
          </a:p>
        </p:txBody>
      </p:sp>
      <p:sp>
        <p:nvSpPr>
          <p:cNvPr id="19" name="Text 3">
            <a:extLst>
              <a:ext uri="{FF2B5EF4-FFF2-40B4-BE49-F238E27FC236}">
                <a16:creationId xmlns:a16="http://schemas.microsoft.com/office/drawing/2014/main" id="{B1EB28D4-7645-7142-9ABC-EE36A62D7F4F}"/>
              </a:ext>
            </a:extLst>
          </p:cNvPr>
          <p:cNvSpPr/>
          <p:nvPr/>
        </p:nvSpPr>
        <p:spPr>
          <a:xfrm>
            <a:off x="525786" y="2564410"/>
            <a:ext cx="3103364"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Replace with high efficiency model, install VSD inverter to adjust speed according to actual demand</a:t>
            </a:r>
            <a:endParaRPr lang="en-US" sz="1600" dirty="0">
              <a:latin typeface="+mn-lt"/>
            </a:endParaRPr>
          </a:p>
        </p:txBody>
      </p:sp>
      <p:sp>
        <p:nvSpPr>
          <p:cNvPr id="20" name="Text 4">
            <a:extLst>
              <a:ext uri="{FF2B5EF4-FFF2-40B4-BE49-F238E27FC236}">
                <a16:creationId xmlns:a16="http://schemas.microsoft.com/office/drawing/2014/main" id="{3B6C3F27-97B5-BD59-601D-E37EAE7167D1}"/>
              </a:ext>
            </a:extLst>
          </p:cNvPr>
          <p:cNvSpPr/>
          <p:nvPr/>
        </p:nvSpPr>
        <p:spPr>
          <a:xfrm>
            <a:off x="4688592" y="2062504"/>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Pumping system</a:t>
            </a:r>
            <a:endParaRPr lang="en-US" sz="2000" b="1" dirty="0">
              <a:latin typeface="+mn-lt"/>
            </a:endParaRPr>
          </a:p>
        </p:txBody>
      </p:sp>
      <p:sp>
        <p:nvSpPr>
          <p:cNvPr id="21" name="Text 5">
            <a:extLst>
              <a:ext uri="{FF2B5EF4-FFF2-40B4-BE49-F238E27FC236}">
                <a16:creationId xmlns:a16="http://schemas.microsoft.com/office/drawing/2014/main" id="{314411A5-6745-A5F1-4FEC-02C044566B13}"/>
              </a:ext>
            </a:extLst>
          </p:cNvPr>
          <p:cNvSpPr/>
          <p:nvPr/>
        </p:nvSpPr>
        <p:spPr>
          <a:xfrm>
            <a:off x="4553633" y="2579616"/>
            <a:ext cx="3103483"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Upgrade engines and install intelligent control systems to optimize operations</a:t>
            </a:r>
            <a:endParaRPr lang="en-US" sz="1600" dirty="0">
              <a:latin typeface="+mn-lt"/>
            </a:endParaRPr>
          </a:p>
        </p:txBody>
      </p:sp>
      <p:sp>
        <p:nvSpPr>
          <p:cNvPr id="22" name="Text 6">
            <a:extLst>
              <a:ext uri="{FF2B5EF4-FFF2-40B4-BE49-F238E27FC236}">
                <a16:creationId xmlns:a16="http://schemas.microsoft.com/office/drawing/2014/main" id="{F705B355-E629-B140-452C-E6624D1C90F7}"/>
              </a:ext>
            </a:extLst>
          </p:cNvPr>
          <p:cNvSpPr/>
          <p:nvPr/>
        </p:nvSpPr>
        <p:spPr>
          <a:xfrm>
            <a:off x="765873" y="4208991"/>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Pneumatic system</a:t>
            </a:r>
            <a:endParaRPr lang="en-US" sz="2000" b="1" dirty="0">
              <a:latin typeface="+mn-lt"/>
            </a:endParaRPr>
          </a:p>
        </p:txBody>
      </p:sp>
      <p:sp>
        <p:nvSpPr>
          <p:cNvPr id="23" name="Text 7">
            <a:extLst>
              <a:ext uri="{FF2B5EF4-FFF2-40B4-BE49-F238E27FC236}">
                <a16:creationId xmlns:a16="http://schemas.microsoft.com/office/drawing/2014/main" id="{B4789D7D-9DFB-6D9D-A560-54E8B873DDA5}"/>
              </a:ext>
            </a:extLst>
          </p:cNvPr>
          <p:cNvSpPr/>
          <p:nvPr/>
        </p:nvSpPr>
        <p:spPr>
          <a:xfrm>
            <a:off x="525786" y="4728222"/>
            <a:ext cx="3103364"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Leakage control and operating pressure optimization to reduce power consumption</a:t>
            </a:r>
            <a:endParaRPr lang="en-US" sz="1600" dirty="0">
              <a:latin typeface="+mn-lt"/>
            </a:endParaRPr>
          </a:p>
        </p:txBody>
      </p:sp>
      <p:sp>
        <p:nvSpPr>
          <p:cNvPr id="24" name="Text 8">
            <a:extLst>
              <a:ext uri="{FF2B5EF4-FFF2-40B4-BE49-F238E27FC236}">
                <a16:creationId xmlns:a16="http://schemas.microsoft.com/office/drawing/2014/main" id="{1B3EE807-2EC8-C94A-0CE0-16AE9F46ABCA}"/>
              </a:ext>
            </a:extLst>
          </p:cNvPr>
          <p:cNvSpPr/>
          <p:nvPr/>
        </p:nvSpPr>
        <p:spPr>
          <a:xfrm>
            <a:off x="4688592" y="4211110"/>
            <a:ext cx="2409706" cy="301228"/>
          </a:xfrm>
          <a:prstGeom prst="rect">
            <a:avLst/>
          </a:prstGeom>
          <a:noFill/>
          <a:ln/>
        </p:spPr>
        <p:txBody>
          <a:bodyPr wrap="none" lIns="0" tIns="0" rIns="0" bIns="0" rtlCol="0" anchor="t"/>
          <a:lstStyle/>
          <a:p>
            <a:pPr marL="0" indent="0" algn="ctr">
              <a:lnSpc>
                <a:spcPts val="2350"/>
              </a:lnSpc>
              <a:buNone/>
            </a:pPr>
            <a:r>
              <a:rPr lang="en-US" sz="2000" b="1" dirty="0">
                <a:solidFill>
                  <a:srgbClr val="161613"/>
                </a:solidFill>
                <a:latin typeface="+mn-lt"/>
                <a:ea typeface="DM Sans Medium" pitchFamily="34" charset="-122"/>
                <a:cs typeface="DM Sans Medium" pitchFamily="34" charset="-120"/>
              </a:rPr>
              <a:t>Lighting system</a:t>
            </a:r>
            <a:endParaRPr lang="en-US" sz="2000" b="1" dirty="0">
              <a:latin typeface="+mn-lt"/>
            </a:endParaRPr>
          </a:p>
        </p:txBody>
      </p:sp>
      <p:sp>
        <p:nvSpPr>
          <p:cNvPr id="25" name="Text 9">
            <a:extLst>
              <a:ext uri="{FF2B5EF4-FFF2-40B4-BE49-F238E27FC236}">
                <a16:creationId xmlns:a16="http://schemas.microsoft.com/office/drawing/2014/main" id="{15C121FD-B3A7-FBA4-7FF4-DCA77252C70D}"/>
              </a:ext>
            </a:extLst>
          </p:cNvPr>
          <p:cNvSpPr/>
          <p:nvPr/>
        </p:nvSpPr>
        <p:spPr>
          <a:xfrm>
            <a:off x="4553635" y="4728222"/>
            <a:ext cx="3103483" cy="925116"/>
          </a:xfrm>
          <a:prstGeom prst="rect">
            <a:avLst/>
          </a:prstGeom>
          <a:noFill/>
          <a:ln/>
        </p:spPr>
        <p:txBody>
          <a:bodyPr wrap="square" lIns="0" tIns="0" rIns="0" bIns="0" rtlCol="0" anchor="t"/>
          <a:lstStyle/>
          <a:p>
            <a:pPr marL="0" indent="0" algn="just">
              <a:lnSpc>
                <a:spcPts val="2400"/>
              </a:lnSpc>
              <a:buNone/>
            </a:pPr>
            <a:r>
              <a:rPr lang="en-US" sz="1600">
                <a:solidFill>
                  <a:srgbClr val="161613"/>
                </a:solidFill>
                <a:latin typeface="+mn-lt"/>
                <a:ea typeface="Inter" pitchFamily="34" charset="-122"/>
                <a:cs typeface="Inter" pitchFamily="34" charset="-120"/>
              </a:rPr>
              <a:t>Convert to LED lights and install sensors that automatically adjust to your needs</a:t>
            </a:r>
            <a:endParaRPr lang="en-US" sz="1600" dirty="0">
              <a:latin typeface="+mn-lt"/>
            </a:endParaRPr>
          </a:p>
        </p:txBody>
      </p:sp>
      <p:sp>
        <p:nvSpPr>
          <p:cNvPr id="2" name="Title 4">
            <a:extLst>
              <a:ext uri="{FF2B5EF4-FFF2-40B4-BE49-F238E27FC236}">
                <a16:creationId xmlns:a16="http://schemas.microsoft.com/office/drawing/2014/main" id="{5DDFCF87-6E50-6960-46A4-58513728257B}"/>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(6)</a:t>
            </a:r>
          </a:p>
        </p:txBody>
      </p:sp>
    </p:spTree>
    <p:extLst>
      <p:ext uri="{BB962C8B-B14F-4D97-AF65-F5344CB8AC3E}">
        <p14:creationId xmlns:p14="http://schemas.microsoft.com/office/powerpoint/2010/main" val="258103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B6870-A926-8AAD-979A-08FBA2FE833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B8782E9-FF48-F6C9-0284-891EE8F37468}"/>
              </a:ext>
            </a:extLst>
          </p:cNvPr>
          <p:cNvSpPr txBox="1">
            <a:spLocks/>
          </p:cNvSpPr>
          <p:nvPr/>
        </p:nvSpPr>
        <p:spPr>
          <a:xfrm>
            <a:off x="537399" y="1418133"/>
            <a:ext cx="10896765"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sz="1800" dirty="0">
                <a:solidFill>
                  <a:schemeClr val="accent1">
                    <a:lumMod val="50000"/>
                  </a:schemeClr>
                </a:solidFill>
                <a:latin typeface="+mn-lt"/>
              </a:rPr>
              <a:t>MANAGEMENT AND OPERATION SOLUTIONS</a:t>
            </a:r>
          </a:p>
        </p:txBody>
      </p:sp>
      <p:sp>
        <p:nvSpPr>
          <p:cNvPr id="3" name="Shape 1">
            <a:extLst>
              <a:ext uri="{FF2B5EF4-FFF2-40B4-BE49-F238E27FC236}">
                <a16:creationId xmlns:a16="http://schemas.microsoft.com/office/drawing/2014/main" id="{D455040D-32E4-17B9-464D-37B7F88CEDF5}"/>
              </a:ext>
            </a:extLst>
          </p:cNvPr>
          <p:cNvSpPr/>
          <p:nvPr/>
        </p:nvSpPr>
        <p:spPr>
          <a:xfrm>
            <a:off x="537399" y="218361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4" name="Image 0" descr="preencoded.png">
            <a:extLst>
              <a:ext uri="{FF2B5EF4-FFF2-40B4-BE49-F238E27FC236}">
                <a16:creationId xmlns:a16="http://schemas.microsoft.com/office/drawing/2014/main" id="{AE5BF06A-A49E-C532-D40B-6D3E80CC7438}"/>
              </a:ext>
            </a:extLst>
          </p:cNvPr>
          <p:cNvPicPr>
            <a:picLocks noChangeAspect="1"/>
          </p:cNvPicPr>
          <p:nvPr/>
        </p:nvPicPr>
        <p:blipFill>
          <a:blip r:embed="rId2"/>
          <a:stretch>
            <a:fillRect/>
          </a:stretch>
        </p:blipFill>
        <p:spPr>
          <a:xfrm>
            <a:off x="622469" y="2226117"/>
            <a:ext cx="340162" cy="425291"/>
          </a:xfrm>
          <a:prstGeom prst="rect">
            <a:avLst/>
          </a:prstGeom>
        </p:spPr>
      </p:pic>
      <p:sp>
        <p:nvSpPr>
          <p:cNvPr id="6" name="Text 2">
            <a:extLst>
              <a:ext uri="{FF2B5EF4-FFF2-40B4-BE49-F238E27FC236}">
                <a16:creationId xmlns:a16="http://schemas.microsoft.com/office/drawing/2014/main" id="{721FC3DF-9836-E49C-B5F2-17B57135B9AB}"/>
              </a:ext>
            </a:extLst>
          </p:cNvPr>
          <p:cNvSpPr/>
          <p:nvPr/>
        </p:nvSpPr>
        <p:spPr>
          <a:xfrm>
            <a:off x="1124210" y="2261597"/>
            <a:ext cx="2835235"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DM Sans Medium" pitchFamily="34" charset="-122"/>
                <a:cs typeface="DM Sans Medium" pitchFamily="34" charset="-120"/>
              </a:rPr>
              <a:t>Apply ISO 50001</a:t>
            </a:r>
            <a:endParaRPr lang="en-US" sz="2000" dirty="0">
              <a:solidFill>
                <a:schemeClr val="tx1"/>
              </a:solidFill>
              <a:latin typeface="+mn-lt"/>
            </a:endParaRPr>
          </a:p>
        </p:txBody>
      </p:sp>
      <p:sp>
        <p:nvSpPr>
          <p:cNvPr id="7" name="Text 3">
            <a:extLst>
              <a:ext uri="{FF2B5EF4-FFF2-40B4-BE49-F238E27FC236}">
                <a16:creationId xmlns:a16="http://schemas.microsoft.com/office/drawing/2014/main" id="{80FBB879-82EE-1205-A2C7-D89D43F006C2}"/>
              </a:ext>
            </a:extLst>
          </p:cNvPr>
          <p:cNvSpPr/>
          <p:nvPr/>
        </p:nvSpPr>
        <p:spPr>
          <a:xfrm>
            <a:off x="537399" y="2956915"/>
            <a:ext cx="3317200" cy="2177415"/>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Implementing an energy management system according to international standard ISO 50001 helps save 5-10% energy through establishing a continuous monitoring and improvement process.</a:t>
            </a:r>
            <a:endParaRPr lang="en-US" sz="1400" dirty="0">
              <a:solidFill>
                <a:schemeClr val="tx1"/>
              </a:solidFill>
              <a:latin typeface="+mn-lt"/>
            </a:endParaRPr>
          </a:p>
        </p:txBody>
      </p:sp>
      <p:sp>
        <p:nvSpPr>
          <p:cNvPr id="8" name="Shape 4">
            <a:extLst>
              <a:ext uri="{FF2B5EF4-FFF2-40B4-BE49-F238E27FC236}">
                <a16:creationId xmlns:a16="http://schemas.microsoft.com/office/drawing/2014/main" id="{CE948FDD-FE60-B05A-EC3C-1DACBC2AF62A}"/>
              </a:ext>
            </a:extLst>
          </p:cNvPr>
          <p:cNvSpPr/>
          <p:nvPr/>
        </p:nvSpPr>
        <p:spPr>
          <a:xfrm>
            <a:off x="4352405" y="222235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9" name="Image 1" descr="preencoded.png">
            <a:extLst>
              <a:ext uri="{FF2B5EF4-FFF2-40B4-BE49-F238E27FC236}">
                <a16:creationId xmlns:a16="http://schemas.microsoft.com/office/drawing/2014/main" id="{3DF3E36D-B277-9DBA-A2A2-9E375F1DA7D7}"/>
              </a:ext>
            </a:extLst>
          </p:cNvPr>
          <p:cNvPicPr>
            <a:picLocks noChangeAspect="1"/>
          </p:cNvPicPr>
          <p:nvPr/>
        </p:nvPicPr>
        <p:blipFill>
          <a:blip r:embed="rId3"/>
          <a:stretch>
            <a:fillRect/>
          </a:stretch>
        </p:blipFill>
        <p:spPr>
          <a:xfrm>
            <a:off x="4437475" y="2264857"/>
            <a:ext cx="340162" cy="425291"/>
          </a:xfrm>
          <a:prstGeom prst="rect">
            <a:avLst/>
          </a:prstGeom>
        </p:spPr>
      </p:pic>
      <p:sp>
        <p:nvSpPr>
          <p:cNvPr id="10" name="Text 5">
            <a:extLst>
              <a:ext uri="{FF2B5EF4-FFF2-40B4-BE49-F238E27FC236}">
                <a16:creationId xmlns:a16="http://schemas.microsoft.com/office/drawing/2014/main" id="{B4A552B0-9EDA-8697-7CA4-3CBC6575A885}"/>
              </a:ext>
            </a:extLst>
          </p:cNvPr>
          <p:cNvSpPr/>
          <p:nvPr/>
        </p:nvSpPr>
        <p:spPr>
          <a:xfrm>
            <a:off x="4947777" y="2261597"/>
            <a:ext cx="2835235" cy="354330"/>
          </a:xfrm>
          <a:prstGeom prst="rect">
            <a:avLst/>
          </a:prstGeom>
          <a:noFill/>
          <a:ln/>
        </p:spPr>
        <p:txBody>
          <a:bodyPr wrap="none" lIns="0" tIns="0" rIns="0" bIns="0" rtlCol="0" anchor="t"/>
          <a:lstStyle/>
          <a:p>
            <a:pPr>
              <a:lnSpc>
                <a:spcPts val="2750"/>
              </a:lnSpc>
            </a:pPr>
            <a:r>
              <a:rPr lang="en-US" sz="2000">
                <a:solidFill>
                  <a:schemeClr val="tx1"/>
                </a:solidFill>
                <a:latin typeface="+mn-lt"/>
                <a:ea typeface="DM Sans Medium" pitchFamily="34" charset="-122"/>
                <a:cs typeface="DM Sans Medium" pitchFamily="34" charset="-120"/>
              </a:rPr>
              <a:t>Optimize production shift</a:t>
            </a:r>
            <a:endParaRPr lang="en-US" sz="2000" dirty="0">
              <a:solidFill>
                <a:schemeClr val="tx1"/>
              </a:solidFill>
              <a:latin typeface="+mn-lt"/>
            </a:endParaRPr>
          </a:p>
        </p:txBody>
      </p:sp>
      <p:sp>
        <p:nvSpPr>
          <p:cNvPr id="11" name="Text 6">
            <a:extLst>
              <a:ext uri="{FF2B5EF4-FFF2-40B4-BE49-F238E27FC236}">
                <a16:creationId xmlns:a16="http://schemas.microsoft.com/office/drawing/2014/main" id="{EB1F7FB3-F44E-92C5-8EA8-F4840826F258}"/>
              </a:ext>
            </a:extLst>
          </p:cNvPr>
          <p:cNvSpPr/>
          <p:nvPr/>
        </p:nvSpPr>
        <p:spPr>
          <a:xfrm>
            <a:off x="4313864" y="2964191"/>
            <a:ext cx="3571392" cy="1814513"/>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Arranging production schedules reasonably, avoiding operating low-power equipment and taking advantage of off-peak electricity hours can save 3-5% of energy.</a:t>
            </a:r>
            <a:endParaRPr lang="en-US" sz="1400" dirty="0">
              <a:solidFill>
                <a:schemeClr val="tx1"/>
              </a:solidFill>
              <a:latin typeface="+mn-lt"/>
            </a:endParaRPr>
          </a:p>
        </p:txBody>
      </p:sp>
      <p:sp>
        <p:nvSpPr>
          <p:cNvPr id="12" name="Shape 7">
            <a:extLst>
              <a:ext uri="{FF2B5EF4-FFF2-40B4-BE49-F238E27FC236}">
                <a16:creationId xmlns:a16="http://schemas.microsoft.com/office/drawing/2014/main" id="{FE80B9E4-5A87-7215-8213-EF95A27CECE8}"/>
              </a:ext>
            </a:extLst>
          </p:cNvPr>
          <p:cNvSpPr/>
          <p:nvPr/>
        </p:nvSpPr>
        <p:spPr>
          <a:xfrm>
            <a:off x="8310496" y="2222351"/>
            <a:ext cx="510302" cy="510302"/>
          </a:xfrm>
          <a:prstGeom prst="roundRect">
            <a:avLst>
              <a:gd name="adj" fmla="val 6667"/>
            </a:avLst>
          </a:prstGeom>
          <a:solidFill>
            <a:srgbClr val="EDEBE3"/>
          </a:solidFill>
          <a:ln/>
        </p:spPr>
        <p:txBody>
          <a:bodyPr/>
          <a:lstStyle/>
          <a:p>
            <a:endParaRPr lang="en-US">
              <a:solidFill>
                <a:schemeClr val="tx1"/>
              </a:solidFill>
              <a:latin typeface="+mn-lt"/>
            </a:endParaRPr>
          </a:p>
        </p:txBody>
      </p:sp>
      <p:pic>
        <p:nvPicPr>
          <p:cNvPr id="13" name="Image 2" descr="preencoded.png">
            <a:extLst>
              <a:ext uri="{FF2B5EF4-FFF2-40B4-BE49-F238E27FC236}">
                <a16:creationId xmlns:a16="http://schemas.microsoft.com/office/drawing/2014/main" id="{D5DAF14A-9A6E-922B-D549-5C960606F3FD}"/>
              </a:ext>
            </a:extLst>
          </p:cNvPr>
          <p:cNvPicPr>
            <a:picLocks noChangeAspect="1"/>
          </p:cNvPicPr>
          <p:nvPr/>
        </p:nvPicPr>
        <p:blipFill>
          <a:blip r:embed="rId4"/>
          <a:stretch>
            <a:fillRect/>
          </a:stretch>
        </p:blipFill>
        <p:spPr>
          <a:xfrm>
            <a:off x="8423962" y="2264857"/>
            <a:ext cx="340162" cy="425291"/>
          </a:xfrm>
          <a:prstGeom prst="rect">
            <a:avLst/>
          </a:prstGeom>
        </p:spPr>
      </p:pic>
      <p:sp>
        <p:nvSpPr>
          <p:cNvPr id="14" name="Text 8">
            <a:extLst>
              <a:ext uri="{FF2B5EF4-FFF2-40B4-BE49-F238E27FC236}">
                <a16:creationId xmlns:a16="http://schemas.microsoft.com/office/drawing/2014/main" id="{307779DC-C654-A42D-3EBD-5ED9B86EB495}"/>
              </a:ext>
            </a:extLst>
          </p:cNvPr>
          <p:cNvSpPr/>
          <p:nvPr/>
        </p:nvSpPr>
        <p:spPr>
          <a:xfrm>
            <a:off x="8934264" y="2261597"/>
            <a:ext cx="2889052" cy="354330"/>
          </a:xfrm>
          <a:prstGeom prst="rect">
            <a:avLst/>
          </a:prstGeom>
          <a:noFill/>
          <a:ln/>
        </p:spPr>
        <p:txBody>
          <a:bodyPr wrap="none" lIns="0" tIns="0" rIns="0" bIns="0" rtlCol="0" anchor="t"/>
          <a:lstStyle/>
          <a:p>
            <a:pPr marL="0" indent="0" algn="l">
              <a:lnSpc>
                <a:spcPts val="2750"/>
              </a:lnSpc>
              <a:buNone/>
            </a:pPr>
            <a:r>
              <a:rPr lang="en-US" sz="2000">
                <a:solidFill>
                  <a:schemeClr val="tx1"/>
                </a:solidFill>
                <a:latin typeface="+mn-lt"/>
                <a:ea typeface="DM Sans Medium" pitchFamily="34" charset="-122"/>
                <a:cs typeface="DM Sans Medium" pitchFamily="34" charset="-120"/>
              </a:rPr>
              <a:t>Energy Audit</a:t>
            </a:r>
            <a:endParaRPr lang="en-US" sz="2000" dirty="0">
              <a:solidFill>
                <a:schemeClr val="tx1"/>
              </a:solidFill>
              <a:latin typeface="+mn-lt"/>
            </a:endParaRPr>
          </a:p>
        </p:txBody>
      </p:sp>
      <p:sp>
        <p:nvSpPr>
          <p:cNvPr id="15" name="Text 9">
            <a:extLst>
              <a:ext uri="{FF2B5EF4-FFF2-40B4-BE49-F238E27FC236}">
                <a16:creationId xmlns:a16="http://schemas.microsoft.com/office/drawing/2014/main" id="{D79A5799-071E-77CD-85FB-6FE560A367C5}"/>
              </a:ext>
            </a:extLst>
          </p:cNvPr>
          <p:cNvSpPr/>
          <p:nvPr/>
        </p:nvSpPr>
        <p:spPr>
          <a:xfrm>
            <a:off x="8344523" y="2964191"/>
            <a:ext cx="3089642" cy="1814513"/>
          </a:xfrm>
          <a:prstGeom prst="rect">
            <a:avLst/>
          </a:prstGeom>
          <a:noFill/>
          <a:ln/>
        </p:spPr>
        <p:txBody>
          <a:bodyPr wrap="square" lIns="0" tIns="0" rIns="0" bIns="0" rtlCol="0" anchor="t"/>
          <a:lstStyle/>
          <a:p>
            <a:pPr algn="just">
              <a:lnSpc>
                <a:spcPts val="2850"/>
              </a:lnSpc>
            </a:pPr>
            <a:r>
              <a:rPr lang="en-US" sz="1400">
                <a:solidFill>
                  <a:schemeClr val="tx1"/>
                </a:solidFill>
                <a:latin typeface="+mn-lt"/>
                <a:ea typeface="Inter" pitchFamily="34" charset="-122"/>
                <a:cs typeface="Inter" pitchFamily="34" charset="-120"/>
              </a:rPr>
              <a:t>Conducting regular energy audits helps identify specific savings opportunities and evaluate the effectiveness of implemented measures.</a:t>
            </a:r>
            <a:endParaRPr lang="en-US" sz="1400" dirty="0">
              <a:solidFill>
                <a:schemeClr val="tx1"/>
              </a:solidFill>
              <a:latin typeface="+mn-lt"/>
            </a:endParaRPr>
          </a:p>
        </p:txBody>
      </p:sp>
      <p:sp>
        <p:nvSpPr>
          <p:cNvPr id="16" name="Text 10">
            <a:extLst>
              <a:ext uri="{FF2B5EF4-FFF2-40B4-BE49-F238E27FC236}">
                <a16:creationId xmlns:a16="http://schemas.microsoft.com/office/drawing/2014/main" id="{210608B7-E6D8-1A20-328C-236D4C97BDB9}"/>
              </a:ext>
            </a:extLst>
          </p:cNvPr>
          <p:cNvSpPr/>
          <p:nvPr/>
        </p:nvSpPr>
        <p:spPr>
          <a:xfrm>
            <a:off x="537399" y="5134330"/>
            <a:ext cx="10896765" cy="725805"/>
          </a:xfrm>
          <a:prstGeom prst="rect">
            <a:avLst/>
          </a:prstGeom>
          <a:noFill/>
          <a:ln/>
        </p:spPr>
        <p:txBody>
          <a:bodyPr wrap="square" lIns="0" tIns="0" rIns="0" bIns="0" rtlCol="0" anchor="t"/>
          <a:lstStyle/>
          <a:p>
            <a:pPr algn="just">
              <a:lnSpc>
                <a:spcPts val="2850"/>
              </a:lnSpc>
            </a:pPr>
            <a:r>
              <a:rPr lang="en-US" sz="1800">
                <a:solidFill>
                  <a:schemeClr val="tx1"/>
                </a:solidFill>
                <a:latin typeface="+mn-lt"/>
                <a:ea typeface="Inter" pitchFamily="34" charset="-122"/>
                <a:cs typeface="Inter" pitchFamily="34" charset="-120"/>
              </a:rPr>
              <a:t>Bim Son Cement is a typical example of successful application of ISO 50001 energy management system, combined with online energy monitoring system to monitor and optimize energy consumption in real time.</a:t>
            </a:r>
            <a:endParaRPr lang="en-US" sz="1800" dirty="0">
              <a:solidFill>
                <a:schemeClr val="tx1"/>
              </a:solidFill>
              <a:latin typeface="+mn-lt"/>
            </a:endParaRPr>
          </a:p>
        </p:txBody>
      </p:sp>
      <p:sp>
        <p:nvSpPr>
          <p:cNvPr id="2" name="Title 4">
            <a:extLst>
              <a:ext uri="{FF2B5EF4-FFF2-40B4-BE49-F238E27FC236}">
                <a16:creationId xmlns:a16="http://schemas.microsoft.com/office/drawing/2014/main" id="{6BCDEBDF-6ADE-B109-9E50-7B0614CF3EF2}"/>
              </a:ext>
            </a:extLst>
          </p:cNvPr>
          <p:cNvSpPr>
            <a:spLocks noGrp="1"/>
          </p:cNvSpPr>
          <p:nvPr>
            <p:ph type="title"/>
          </p:nvPr>
        </p:nvSpPr>
        <p:spPr>
          <a:xfrm>
            <a:off x="609600" y="596759"/>
            <a:ext cx="10972800" cy="495200"/>
          </a:xfrm>
        </p:spPr>
        <p:txBody>
          <a:bodyPr>
            <a:noAutofit/>
          </a:bodyPr>
          <a:lstStyle/>
          <a:p>
            <a:r>
              <a:rPr lang="en-US" sz="2400" dirty="0">
                <a:solidFill>
                  <a:schemeClr val="accent1">
                    <a:lumMod val="50000"/>
                  </a:schemeClr>
                </a:solidFill>
                <a:latin typeface="+mn-lt"/>
              </a:rPr>
              <a:t>8. EEMs IN THE CEMENT INDUSTRY (7)</a:t>
            </a:r>
          </a:p>
        </p:txBody>
      </p:sp>
    </p:spTree>
    <p:extLst>
      <p:ext uri="{BB962C8B-B14F-4D97-AF65-F5344CB8AC3E}">
        <p14:creationId xmlns:p14="http://schemas.microsoft.com/office/powerpoint/2010/main" val="1118003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52CF-40DF-5FB2-631A-4882E300712C}"/>
              </a:ext>
            </a:extLst>
          </p:cNvPr>
          <p:cNvSpPr>
            <a:spLocks noGrp="1"/>
          </p:cNvSpPr>
          <p:nvPr>
            <p:ph type="title"/>
          </p:nvPr>
        </p:nvSpPr>
        <p:spPr/>
        <p:txBody>
          <a:bodyPr>
            <a:noAutofit/>
          </a:bodyPr>
          <a:lstStyle/>
          <a:p>
            <a:r>
              <a:rPr lang="en-VN" sz="3200" dirty="0">
                <a:solidFill>
                  <a:schemeClr val="accent1">
                    <a:lumMod val="50000"/>
                  </a:schemeClr>
                </a:solidFill>
              </a:rPr>
              <a:t>9. EXAMPLE OF </a:t>
            </a:r>
            <a:r>
              <a:rPr lang="en-US" sz="3200" dirty="0">
                <a:solidFill>
                  <a:schemeClr val="accent1">
                    <a:lumMod val="50000"/>
                  </a:schemeClr>
                </a:solidFill>
              </a:rPr>
              <a:t>EEMS IN THE WORLD (1)</a:t>
            </a:r>
            <a:r>
              <a:rPr lang="en-VN" sz="3200" dirty="0">
                <a:solidFill>
                  <a:schemeClr val="accent1">
                    <a:lumMod val="50000"/>
                  </a:schemeClr>
                </a:solidFill>
              </a:rPr>
              <a:t> </a:t>
            </a:r>
          </a:p>
        </p:txBody>
      </p:sp>
      <p:sp>
        <p:nvSpPr>
          <p:cNvPr id="5" name="TextBox 4">
            <a:extLst>
              <a:ext uri="{FF2B5EF4-FFF2-40B4-BE49-F238E27FC236}">
                <a16:creationId xmlns:a16="http://schemas.microsoft.com/office/drawing/2014/main" id="{CC8BA25D-B24C-351B-06AB-EBE63C3A9C59}"/>
              </a:ext>
            </a:extLst>
          </p:cNvPr>
          <p:cNvSpPr txBox="1"/>
          <p:nvPr/>
        </p:nvSpPr>
        <p:spPr>
          <a:xfrm>
            <a:off x="489856" y="1315010"/>
            <a:ext cx="7338691" cy="400110"/>
          </a:xfrm>
          <a:prstGeom prst="rect">
            <a:avLst/>
          </a:prstGeom>
          <a:noFill/>
        </p:spPr>
        <p:txBody>
          <a:bodyPr wrap="square">
            <a:spAutoFit/>
          </a:bodyPr>
          <a:lstStyle/>
          <a:p>
            <a:pPr algn="l" fontAlgn="base">
              <a:spcBef>
                <a:spcPts val="750"/>
              </a:spcBef>
            </a:pPr>
            <a:r>
              <a:rPr lang="en-US" sz="2000" b="1" i="0" dirty="0">
                <a:solidFill>
                  <a:srgbClr val="000000"/>
                </a:solidFill>
                <a:effectLst/>
                <a:latin typeface="+mn-lt"/>
              </a:rPr>
              <a:t>Chemical absorption, partial capture rates (less than 20%)</a:t>
            </a:r>
          </a:p>
        </p:txBody>
      </p:sp>
      <p:sp>
        <p:nvSpPr>
          <p:cNvPr id="7" name="TextBox 6">
            <a:extLst>
              <a:ext uri="{FF2B5EF4-FFF2-40B4-BE49-F238E27FC236}">
                <a16:creationId xmlns:a16="http://schemas.microsoft.com/office/drawing/2014/main" id="{DD8F7CD7-FB20-BCF8-D99D-79F851920092}"/>
              </a:ext>
            </a:extLst>
          </p:cNvPr>
          <p:cNvSpPr txBox="1"/>
          <p:nvPr/>
        </p:nvSpPr>
        <p:spPr>
          <a:xfrm>
            <a:off x="489856" y="1904318"/>
            <a:ext cx="5493944" cy="2423740"/>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Technology description</a:t>
            </a:r>
          </a:p>
          <a:p>
            <a:pPr algn="just" fontAlgn="base">
              <a:spcAft>
                <a:spcPts val="900"/>
              </a:spcAft>
            </a:pPr>
            <a:r>
              <a:rPr lang="en-US" sz="1800" i="0" dirty="0">
                <a:solidFill>
                  <a:schemeClr val="tx1"/>
                </a:solidFill>
                <a:effectLst/>
                <a:latin typeface="+mn-lt"/>
              </a:rPr>
              <a:t>Chemical absorption of CO2 is a common process operation based on the reaction between CO2 and a chemical solvent (e.g. amine-based). The CO2 is released at temperatures typically in the range 120 °C to 150 °C and the solvent is regenerated for further operation. It can be applied to kilns, the main unit producing clinker for cement production.</a:t>
            </a:r>
            <a:endParaRPr lang="en-US" sz="1800" b="1" i="0" dirty="0">
              <a:solidFill>
                <a:schemeClr val="tx1"/>
              </a:solidFill>
              <a:effectLst/>
              <a:latin typeface="+mn-lt"/>
            </a:endParaRPr>
          </a:p>
        </p:txBody>
      </p:sp>
      <p:pic>
        <p:nvPicPr>
          <p:cNvPr id="2050" name="Picture 2" descr="Capture – Separate and Recover – CO2 - course50 - Green ...">
            <a:extLst>
              <a:ext uri="{FF2B5EF4-FFF2-40B4-BE49-F238E27FC236}">
                <a16:creationId xmlns:a16="http://schemas.microsoft.com/office/drawing/2014/main" id="{6AD73AC7-2F09-9BEF-3473-69EADAC387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509" y="1715120"/>
            <a:ext cx="4723891" cy="289299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6768EE1-DE4B-12D4-48E3-0208CEC0A0DF}"/>
              </a:ext>
            </a:extLst>
          </p:cNvPr>
          <p:cNvSpPr txBox="1"/>
          <p:nvPr/>
        </p:nvSpPr>
        <p:spPr>
          <a:xfrm>
            <a:off x="489856" y="4328058"/>
            <a:ext cx="11092544" cy="1869743"/>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Relevance for net zero</a:t>
            </a:r>
          </a:p>
          <a:p>
            <a:pPr algn="just" fontAlgn="base">
              <a:spcAft>
                <a:spcPts val="900"/>
              </a:spcAft>
            </a:pPr>
            <a:r>
              <a:rPr lang="en-US" sz="1800" i="0" dirty="0">
                <a:solidFill>
                  <a:schemeClr val="tx1"/>
                </a:solidFill>
                <a:effectLst/>
                <a:latin typeface="+mn-lt"/>
              </a:rPr>
              <a:t>CO2 capture and storage is a key technology to reduce otherwise difficult to avoid process emissions from cement production. Most alternative CCS technologies are more costly and/or at earlier stages of development, while other lower emission alternatives for producing cement, such as alternative binding materials, face challenges such as low TRL or limitations in raw material availability. However, higher capture rates should be targeted.</a:t>
            </a:r>
          </a:p>
        </p:txBody>
      </p:sp>
    </p:spTree>
    <p:extLst>
      <p:ext uri="{BB962C8B-B14F-4D97-AF65-F5344CB8AC3E}">
        <p14:creationId xmlns:p14="http://schemas.microsoft.com/office/powerpoint/2010/main" val="3576780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CEADB-431F-DBAB-B4E0-BEE1CC911D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7BBA0C-F984-B91F-3F2C-C1AC9977F3F1}"/>
              </a:ext>
            </a:extLst>
          </p:cNvPr>
          <p:cNvSpPr>
            <a:spLocks noGrp="1"/>
          </p:cNvSpPr>
          <p:nvPr>
            <p:ph type="title"/>
          </p:nvPr>
        </p:nvSpPr>
        <p:spPr/>
        <p:txBody>
          <a:bodyPr>
            <a:noAutofit/>
          </a:bodyPr>
          <a:lstStyle/>
          <a:p>
            <a:r>
              <a:rPr lang="en-VN" sz="2400" dirty="0">
                <a:solidFill>
                  <a:schemeClr val="accent1">
                    <a:lumMod val="50000"/>
                  </a:schemeClr>
                </a:solidFill>
              </a:rPr>
              <a:t>9. EXAMPLE OF </a:t>
            </a:r>
            <a:r>
              <a:rPr lang="en-US" sz="2400" dirty="0">
                <a:solidFill>
                  <a:schemeClr val="accent1">
                    <a:lumMod val="50000"/>
                  </a:schemeClr>
                </a:solidFill>
              </a:rPr>
              <a:t>EEMS IN THE WORLD (2)</a:t>
            </a:r>
            <a:endParaRPr lang="en-VN"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8BFCEF50-FB88-37CF-3289-6FE250143BBB}"/>
              </a:ext>
            </a:extLst>
          </p:cNvPr>
          <p:cNvSpPr txBox="1"/>
          <p:nvPr/>
        </p:nvSpPr>
        <p:spPr>
          <a:xfrm>
            <a:off x="609600" y="1291624"/>
            <a:ext cx="10972800" cy="4893647"/>
          </a:xfrm>
          <a:prstGeom prst="rect">
            <a:avLst/>
          </a:prstGeom>
          <a:noFill/>
        </p:spPr>
        <p:txBody>
          <a:bodyPr wrap="square">
            <a:spAutoFit/>
          </a:bodyPr>
          <a:lstStyle/>
          <a:p>
            <a:pPr>
              <a:spcBef>
                <a:spcPts val="300"/>
              </a:spcBef>
              <a:spcAft>
                <a:spcPts val="300"/>
              </a:spcAft>
            </a:pPr>
            <a:r>
              <a:rPr lang="en-US" sz="1800" b="1" dirty="0"/>
              <a:t>1. </a:t>
            </a:r>
            <a:r>
              <a:rPr lang="en-US" sz="1800" b="1" dirty="0" err="1"/>
              <a:t>Norcem</a:t>
            </a:r>
            <a:r>
              <a:rPr lang="en-US" sz="1800" b="1" dirty="0"/>
              <a:t> </a:t>
            </a:r>
            <a:r>
              <a:rPr lang="en-US" sz="1800" b="1" dirty="0" err="1"/>
              <a:t>Brevik</a:t>
            </a:r>
            <a:r>
              <a:rPr lang="en-US" sz="1800" b="1" dirty="0"/>
              <a:t> (Heidelberg Materials) – Norway</a:t>
            </a:r>
            <a:endParaRPr lang="en-US" sz="1800" dirty="0"/>
          </a:p>
          <a:p>
            <a:pPr marL="342900" indent="-342900">
              <a:spcBef>
                <a:spcPts val="300"/>
              </a:spcBef>
              <a:spcAft>
                <a:spcPts val="300"/>
              </a:spcAft>
              <a:buFont typeface="Arial" panose="020B0604020202020204" pitchFamily="34" charset="0"/>
              <a:buChar char="•"/>
            </a:pPr>
            <a:r>
              <a:rPr lang="en-US" sz="1800" dirty="0"/>
              <a:t>The world’s first cement plant implementing a commercial-scale CCS project using MEA (</a:t>
            </a:r>
            <a:r>
              <a:rPr lang="en-US" sz="1800" dirty="0" err="1"/>
              <a:t>Monoethanolamine</a:t>
            </a:r>
            <a:r>
              <a:rPr lang="en-US" sz="1800" dirty="0"/>
              <a:t>) to absorb CO₂.</a:t>
            </a:r>
          </a:p>
          <a:p>
            <a:pPr marL="342900" indent="-342900">
              <a:spcBef>
                <a:spcPts val="300"/>
              </a:spcBef>
              <a:spcAft>
                <a:spcPts val="300"/>
              </a:spcAft>
              <a:buFont typeface="Arial" panose="020B0604020202020204" pitchFamily="34" charset="0"/>
              <a:buChar char="•"/>
            </a:pPr>
            <a:r>
              <a:rPr lang="en-US" sz="1800" dirty="0"/>
              <a:t>Expected to start operation by late 2024–2025.</a:t>
            </a:r>
          </a:p>
          <a:p>
            <a:pPr marL="342900" indent="-342900">
              <a:spcBef>
                <a:spcPts val="300"/>
              </a:spcBef>
              <a:spcAft>
                <a:spcPts val="300"/>
              </a:spcAft>
              <a:buFont typeface="Arial" panose="020B0604020202020204" pitchFamily="34" charset="0"/>
              <a:buChar char="•"/>
            </a:pPr>
            <a:r>
              <a:rPr lang="en-US" sz="1800" dirty="0"/>
              <a:t>Capture capacity: approximately 400,000 tons of CO₂/year (about 50% of total emissions).</a:t>
            </a:r>
          </a:p>
          <a:p>
            <a:pPr marL="342900" indent="-342900">
              <a:spcBef>
                <a:spcPts val="300"/>
              </a:spcBef>
              <a:spcAft>
                <a:spcPts val="300"/>
              </a:spcAft>
              <a:buFont typeface="Arial" panose="020B0604020202020204" pitchFamily="34" charset="0"/>
              <a:buChar char="•"/>
            </a:pPr>
            <a:r>
              <a:rPr lang="en-US" sz="1800" dirty="0"/>
              <a:t>Solvent: amine-based, regenerable at ~120–140°C.</a:t>
            </a:r>
          </a:p>
          <a:p>
            <a:pPr>
              <a:spcBef>
                <a:spcPts val="300"/>
              </a:spcBef>
              <a:spcAft>
                <a:spcPts val="300"/>
              </a:spcAft>
            </a:pPr>
            <a:r>
              <a:rPr lang="en-US" sz="1800" b="1" dirty="0"/>
              <a:t>2. Lehigh Hanson (part of Heidelberg) – Edmonton, Canada</a:t>
            </a:r>
            <a:endParaRPr lang="en-US" sz="1800" dirty="0"/>
          </a:p>
          <a:p>
            <a:pPr marL="342900" indent="-342900">
              <a:spcBef>
                <a:spcPts val="300"/>
              </a:spcBef>
              <a:spcAft>
                <a:spcPts val="300"/>
              </a:spcAft>
              <a:buFont typeface="Arial" panose="020B0604020202020204" pitchFamily="34" charset="0"/>
              <a:buChar char="•"/>
            </a:pPr>
            <a:r>
              <a:rPr lang="en-US" sz="1800" dirty="0"/>
              <a:t>Developing a commercial-scale CO₂ capture project (~1 million tons/year).</a:t>
            </a:r>
          </a:p>
          <a:p>
            <a:pPr marL="342900" indent="-342900">
              <a:spcBef>
                <a:spcPts val="300"/>
              </a:spcBef>
              <a:spcAft>
                <a:spcPts val="300"/>
              </a:spcAft>
              <a:buFont typeface="Arial" panose="020B0604020202020204" pitchFamily="34" charset="0"/>
              <a:buChar char="•"/>
            </a:pPr>
            <a:r>
              <a:rPr lang="en-US" sz="1800" dirty="0"/>
              <a:t>Planned to use a chemical absorption system similar to </a:t>
            </a:r>
            <a:r>
              <a:rPr lang="en-US" sz="1800" dirty="0" err="1"/>
              <a:t>Norcem</a:t>
            </a:r>
            <a:r>
              <a:rPr lang="en-US" sz="1800" dirty="0"/>
              <a:t>.</a:t>
            </a:r>
          </a:p>
          <a:p>
            <a:pPr marL="342900" indent="-342900">
              <a:spcBef>
                <a:spcPts val="300"/>
              </a:spcBef>
              <a:spcAft>
                <a:spcPts val="300"/>
              </a:spcAft>
              <a:buFont typeface="Arial" panose="020B0604020202020204" pitchFamily="34" charset="0"/>
              <a:buChar char="•"/>
            </a:pPr>
            <a:r>
              <a:rPr lang="en-US" sz="1800" dirty="0"/>
              <a:t>Financially supported by the Canadian and federal governments.</a:t>
            </a:r>
          </a:p>
          <a:p>
            <a:pPr>
              <a:spcBef>
                <a:spcPts val="300"/>
              </a:spcBef>
              <a:spcAft>
                <a:spcPts val="300"/>
              </a:spcAft>
            </a:pPr>
            <a:r>
              <a:rPr lang="en-US" sz="1800" b="1" dirty="0"/>
              <a:t>3. Cemex – Germany and Mexico</a:t>
            </a:r>
            <a:endParaRPr lang="en-US" sz="1800" dirty="0"/>
          </a:p>
          <a:p>
            <a:pPr marL="342900" indent="-342900">
              <a:spcBef>
                <a:spcPts val="300"/>
              </a:spcBef>
              <a:spcAft>
                <a:spcPts val="300"/>
              </a:spcAft>
              <a:buFont typeface="Arial" panose="020B0604020202020204" pitchFamily="34" charset="0"/>
              <a:buChar char="•"/>
            </a:pPr>
            <a:r>
              <a:rPr lang="en-US" sz="1800" dirty="0"/>
              <a:t>Cemex is piloting amine-based CO₂ capture technology at several plants.</a:t>
            </a:r>
          </a:p>
          <a:p>
            <a:pPr marL="342900" indent="-342900">
              <a:spcBef>
                <a:spcPts val="300"/>
              </a:spcBef>
              <a:spcAft>
                <a:spcPts val="300"/>
              </a:spcAft>
              <a:buFont typeface="Arial" panose="020B0604020202020204" pitchFamily="34" charset="0"/>
              <a:buChar char="•"/>
            </a:pPr>
            <a:r>
              <a:rPr lang="en-US" sz="1800" dirty="0"/>
              <a:t>Some trials are part of the CLEANKER program or EU–Horizon 2020 collaboration.</a:t>
            </a:r>
          </a:p>
          <a:p>
            <a:pPr marL="342900" indent="-342900">
              <a:spcBef>
                <a:spcPts val="300"/>
              </a:spcBef>
              <a:spcAft>
                <a:spcPts val="300"/>
              </a:spcAft>
              <a:buFont typeface="Arial" panose="020B0604020202020204" pitchFamily="34" charset="0"/>
              <a:buChar char="•"/>
            </a:pPr>
            <a:r>
              <a:rPr lang="en-US" sz="1800" dirty="0"/>
              <a:t>Also integrating with waste heat recovery technology from kiln exhaust gases.</a:t>
            </a:r>
          </a:p>
        </p:txBody>
      </p:sp>
    </p:spTree>
    <p:extLst>
      <p:ext uri="{BB962C8B-B14F-4D97-AF65-F5344CB8AC3E}">
        <p14:creationId xmlns:p14="http://schemas.microsoft.com/office/powerpoint/2010/main" val="52008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CE458-47BC-12D7-3144-F007D604DD4C}"/>
              </a:ext>
            </a:extLst>
          </p:cNvPr>
          <p:cNvSpPr txBox="1"/>
          <p:nvPr/>
        </p:nvSpPr>
        <p:spPr>
          <a:xfrm>
            <a:off x="496388" y="1451586"/>
            <a:ext cx="11077303" cy="2539157"/>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mn-lt"/>
              </a:rPr>
              <a:t>Demonstration projects</a:t>
            </a:r>
            <a:endParaRPr lang="en-US" sz="1800" b="1" i="0" dirty="0">
              <a:solidFill>
                <a:schemeClr val="tx1"/>
              </a:solidFill>
              <a:effectLst/>
              <a:latin typeface="+mn-lt"/>
            </a:endParaRPr>
          </a:p>
          <a:p>
            <a:pPr algn="just" fontAlgn="base">
              <a:spcAft>
                <a:spcPts val="900"/>
              </a:spcAft>
            </a:pPr>
            <a:r>
              <a:rPr lang="en-US" sz="1800" b="1" i="0" dirty="0">
                <a:solidFill>
                  <a:schemeClr val="tx1"/>
                </a:solidFill>
                <a:effectLst/>
                <a:latin typeface="+mn-lt"/>
              </a:rPr>
              <a:t>Germany</a:t>
            </a:r>
            <a:r>
              <a:rPr lang="en-US" sz="1800" i="0" dirty="0">
                <a:solidFill>
                  <a:schemeClr val="tx1"/>
                </a:solidFill>
                <a:effectLst/>
                <a:latin typeface="+mn-lt"/>
              </a:rPr>
              <a:t>: Heidelberg Linde CCS: In April 2023, Heidelberg Materials partnered with engineering company Linde to install a 70 kt carbon capture system at its 1Mt/yr </a:t>
            </a:r>
            <a:r>
              <a:rPr lang="en-US" sz="1800" i="0" dirty="0" err="1">
                <a:solidFill>
                  <a:schemeClr val="tx1"/>
                </a:solidFill>
                <a:effectLst/>
                <a:latin typeface="+mn-lt"/>
              </a:rPr>
              <a:t>Lengfurt</a:t>
            </a:r>
            <a:r>
              <a:rPr lang="en-US" sz="1800" i="0" dirty="0">
                <a:solidFill>
                  <a:schemeClr val="tx1"/>
                </a:solidFill>
                <a:effectLst/>
                <a:latin typeface="+mn-lt"/>
              </a:rPr>
              <a:t> cement plant by 2025.</a:t>
            </a:r>
          </a:p>
          <a:p>
            <a:pPr algn="just" fontAlgn="base">
              <a:spcAft>
                <a:spcPts val="900"/>
              </a:spcAft>
            </a:pPr>
            <a:r>
              <a:rPr lang="en-US" sz="1800" b="1" i="0" dirty="0">
                <a:solidFill>
                  <a:schemeClr val="tx1"/>
                </a:solidFill>
                <a:effectLst/>
                <a:latin typeface="+mn-lt"/>
              </a:rPr>
              <a:t>Spain</a:t>
            </a:r>
            <a:r>
              <a:rPr lang="en-US" sz="1800" i="0" dirty="0">
                <a:solidFill>
                  <a:schemeClr val="tx1"/>
                </a:solidFill>
                <a:effectLst/>
                <a:latin typeface="+mn-lt"/>
              </a:rPr>
              <a:t>: ECCO2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Carboneras</a:t>
            </a:r>
            <a:r>
              <a:rPr lang="en-US" sz="1800" i="0" dirty="0">
                <a:solidFill>
                  <a:schemeClr val="tx1"/>
                </a:solidFill>
                <a:effectLst/>
                <a:latin typeface="+mn-lt"/>
              </a:rPr>
              <a:t> cement factory: </a:t>
            </a:r>
            <a:r>
              <a:rPr lang="en-US" sz="1800" i="0" dirty="0" err="1">
                <a:solidFill>
                  <a:schemeClr val="tx1"/>
                </a:solidFill>
                <a:effectLst/>
                <a:latin typeface="+mn-lt"/>
              </a:rPr>
              <a:t>LafargeHolcim</a:t>
            </a:r>
            <a:r>
              <a:rPr lang="en-US" sz="1800" i="0" dirty="0">
                <a:solidFill>
                  <a:schemeClr val="tx1"/>
                </a:solidFill>
                <a:effectLst/>
                <a:latin typeface="+mn-lt"/>
              </a:rPr>
              <a:t> </a:t>
            </a:r>
            <a:r>
              <a:rPr lang="en-US" sz="1800" i="0" dirty="0" err="1">
                <a:solidFill>
                  <a:schemeClr val="tx1"/>
                </a:solidFill>
                <a:effectLst/>
                <a:latin typeface="+mn-lt"/>
              </a:rPr>
              <a:t>España</a:t>
            </a:r>
            <a:r>
              <a:rPr lang="en-US" sz="1800" i="0" dirty="0">
                <a:solidFill>
                  <a:schemeClr val="tx1"/>
                </a:solidFill>
                <a:effectLst/>
                <a:latin typeface="+mn-lt"/>
              </a:rPr>
              <a:t>, Carbon Clean and Sistemas de Calor have created ECCO2, a joint venture for the development of an advanced technology CO2 capture plant at the </a:t>
            </a:r>
            <a:r>
              <a:rPr lang="en-US" sz="1800" i="0" dirty="0" err="1">
                <a:solidFill>
                  <a:schemeClr val="tx1"/>
                </a:solidFill>
                <a:effectLst/>
                <a:latin typeface="+mn-lt"/>
              </a:rPr>
              <a:t>Carboneras</a:t>
            </a:r>
            <a:r>
              <a:rPr lang="en-US" sz="1800" i="0" dirty="0">
                <a:solidFill>
                  <a:schemeClr val="tx1"/>
                </a:solidFill>
                <a:effectLst/>
                <a:latin typeface="+mn-lt"/>
              </a:rPr>
              <a:t> cement factory (Almeria). The three companies have been working on the project since the end of 2020, in order to assess its technical feasibility and benefits for the local community. The plant is expected to be operational in early 2023. (</a:t>
            </a:r>
            <a:r>
              <a:rPr lang="en-US" sz="1800" i="0" dirty="0">
                <a:solidFill>
                  <a:schemeClr val="tx1"/>
                </a:solidFill>
                <a:effectLst/>
                <a:latin typeface="+mn-lt"/>
                <a:hlinkClick r:id="rId2"/>
              </a:rPr>
              <a:t>Source</a:t>
            </a:r>
            <a:r>
              <a:rPr lang="en-US" sz="1800" i="0" dirty="0">
                <a:solidFill>
                  <a:schemeClr val="tx1"/>
                </a:solidFill>
                <a:effectLst/>
                <a:latin typeface="+mn-lt"/>
              </a:rPr>
              <a:t>)</a:t>
            </a:r>
          </a:p>
        </p:txBody>
      </p:sp>
      <p:pic>
        <p:nvPicPr>
          <p:cNvPr id="1026" name="Picture 2">
            <a:extLst>
              <a:ext uri="{FF2B5EF4-FFF2-40B4-BE49-F238E27FC236}">
                <a16:creationId xmlns:a16="http://schemas.microsoft.com/office/drawing/2014/main" id="{AF4DCEE2-09AA-F428-3752-1686AF1C1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990743"/>
            <a:ext cx="3263651" cy="217576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15CE73B-0538-8275-BBFF-856DD1669BBF}"/>
              </a:ext>
            </a:extLst>
          </p:cNvPr>
          <p:cNvSpPr txBox="1"/>
          <p:nvPr/>
        </p:nvSpPr>
        <p:spPr>
          <a:xfrm>
            <a:off x="3986463" y="3990743"/>
            <a:ext cx="7587228" cy="1869743"/>
          </a:xfrm>
          <a:prstGeom prst="rect">
            <a:avLst/>
          </a:prstGeom>
          <a:noFill/>
        </p:spPr>
        <p:txBody>
          <a:bodyPr wrap="square">
            <a:spAutoFit/>
          </a:bodyPr>
          <a:lstStyle/>
          <a:p>
            <a:pPr algn="just" fontAlgn="base">
              <a:spcAft>
                <a:spcPts val="900"/>
              </a:spcAft>
            </a:pPr>
            <a:r>
              <a:rPr lang="en-US" sz="1800" b="1" i="0" dirty="0">
                <a:solidFill>
                  <a:schemeClr val="tx1"/>
                </a:solidFill>
                <a:effectLst/>
                <a:latin typeface="+mn-lt"/>
              </a:rPr>
              <a:t>United States</a:t>
            </a:r>
            <a:r>
              <a:rPr lang="en-US" sz="1800" i="0" dirty="0">
                <a:solidFill>
                  <a:schemeClr val="tx1"/>
                </a:solidFill>
                <a:effectLst/>
                <a:latin typeface="+mn-lt"/>
              </a:rPr>
              <a:t>: Capitol Aggregates: Commercial-scale post-combustion carbon capture and </a:t>
            </a:r>
            <a:r>
              <a:rPr lang="en-US" sz="1800" i="0" dirty="0" err="1">
                <a:solidFill>
                  <a:schemeClr val="tx1"/>
                </a:solidFill>
                <a:effectLst/>
                <a:latin typeface="+mn-lt"/>
              </a:rPr>
              <a:t>utilisation</a:t>
            </a:r>
            <a:r>
              <a:rPr lang="en-US" sz="1800" i="0" dirty="0">
                <a:solidFill>
                  <a:schemeClr val="tx1"/>
                </a:solidFill>
                <a:effectLst/>
                <a:latin typeface="+mn-lt"/>
              </a:rPr>
              <a:t> (CCU) facility opened in 2014 at Capitol Aggregates plant in Texas, capturing 15% of cement production emissions (75 kt CO2/yr) for use in materials such as baking soda, bleach and hydrochloric acid.</a:t>
            </a:r>
          </a:p>
          <a:p>
            <a:pPr algn="just" fontAlgn="base">
              <a:spcAft>
                <a:spcPts val="900"/>
              </a:spcAft>
            </a:pPr>
            <a:r>
              <a:rPr lang="en-US" sz="1800" dirty="0">
                <a:solidFill>
                  <a:schemeClr val="tx1"/>
                </a:solidFill>
                <a:latin typeface="+mn-lt"/>
              </a:rPr>
              <a:t>Source: </a:t>
            </a:r>
            <a:r>
              <a:rPr lang="en-US" sz="1800" dirty="0">
                <a:solidFill>
                  <a:schemeClr val="tx1"/>
                </a:solidFill>
                <a:latin typeface="+mn-lt"/>
                <a:hlinkClick r:id="rId4"/>
              </a:rPr>
              <a:t>https://www.osti.gov/servlets/purl/1241314</a:t>
            </a:r>
            <a:r>
              <a:rPr lang="en-US" sz="1800" dirty="0">
                <a:solidFill>
                  <a:schemeClr val="tx1"/>
                </a:solidFill>
                <a:latin typeface="+mn-lt"/>
              </a:rPr>
              <a:t> </a:t>
            </a:r>
            <a:endParaRPr lang="en-US" sz="1800" i="0" dirty="0">
              <a:solidFill>
                <a:schemeClr val="tx1"/>
              </a:solidFill>
              <a:effectLst/>
              <a:latin typeface="+mn-lt"/>
            </a:endParaRPr>
          </a:p>
        </p:txBody>
      </p:sp>
      <p:sp>
        <p:nvSpPr>
          <p:cNvPr id="5" name="Title 1">
            <a:extLst>
              <a:ext uri="{FF2B5EF4-FFF2-40B4-BE49-F238E27FC236}">
                <a16:creationId xmlns:a16="http://schemas.microsoft.com/office/drawing/2014/main" id="{E98F5601-EA3B-10A9-CFE6-EB17FE93825C}"/>
              </a:ext>
            </a:extLst>
          </p:cNvPr>
          <p:cNvSpPr txBox="1">
            <a:spLocks/>
          </p:cNvSpPr>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VN" sz="3200" b="1" dirty="0">
                <a:solidFill>
                  <a:schemeClr val="accent1">
                    <a:lumMod val="50000"/>
                  </a:schemeClr>
                </a:solidFill>
              </a:rPr>
              <a:t>9. EXAMPLE OF </a:t>
            </a:r>
            <a:r>
              <a:rPr lang="en-US" sz="3200" b="1" dirty="0">
                <a:solidFill>
                  <a:schemeClr val="accent1">
                    <a:lumMod val="50000"/>
                  </a:schemeClr>
                </a:solidFill>
              </a:rPr>
              <a:t>EEMS IN THE WORLD (3)</a:t>
            </a:r>
            <a:r>
              <a:rPr lang="en-VN" sz="3200" b="1" dirty="0">
                <a:solidFill>
                  <a:schemeClr val="accent1">
                    <a:lumMod val="50000"/>
                  </a:schemeClr>
                </a:solidFill>
              </a:rPr>
              <a:t> </a:t>
            </a:r>
          </a:p>
        </p:txBody>
      </p:sp>
    </p:spTree>
    <p:extLst>
      <p:ext uri="{BB962C8B-B14F-4D97-AF65-F5344CB8AC3E}">
        <p14:creationId xmlns:p14="http://schemas.microsoft.com/office/powerpoint/2010/main" val="40978161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0" descr="preencoded.png">
            <a:extLst>
              <a:ext uri="{FF2B5EF4-FFF2-40B4-BE49-F238E27FC236}">
                <a16:creationId xmlns:a16="http://schemas.microsoft.com/office/drawing/2014/main" id="{C253D575-DED5-E84E-3F34-69D5490CBE98}"/>
              </a:ext>
            </a:extLst>
          </p:cNvPr>
          <p:cNvPicPr>
            <a:picLocks noChangeAspect="1"/>
          </p:cNvPicPr>
          <p:nvPr/>
        </p:nvPicPr>
        <p:blipFill>
          <a:blip r:embed="rId3"/>
          <a:stretch>
            <a:fillRect/>
          </a:stretch>
        </p:blipFill>
        <p:spPr>
          <a:xfrm>
            <a:off x="734616" y="1607340"/>
            <a:ext cx="2988191" cy="1846795"/>
          </a:xfrm>
          <a:prstGeom prst="rect">
            <a:avLst/>
          </a:prstGeom>
        </p:spPr>
      </p:pic>
      <p:sp>
        <p:nvSpPr>
          <p:cNvPr id="14" name="Text 1">
            <a:extLst>
              <a:ext uri="{FF2B5EF4-FFF2-40B4-BE49-F238E27FC236}">
                <a16:creationId xmlns:a16="http://schemas.microsoft.com/office/drawing/2014/main" id="{345E9C0C-CC59-A271-8E0E-D3581EE8E797}"/>
              </a:ext>
            </a:extLst>
          </p:cNvPr>
          <p:cNvSpPr/>
          <p:nvPr/>
        </p:nvSpPr>
        <p:spPr>
          <a:xfrm>
            <a:off x="1050336" y="3679784"/>
            <a:ext cx="2356749" cy="303259"/>
          </a:xfrm>
          <a:prstGeom prst="rect">
            <a:avLst/>
          </a:prstGeom>
          <a:noFill/>
          <a:ln/>
        </p:spPr>
        <p:txBody>
          <a:bodyPr wrap="none" lIns="0" tIns="0" rIns="0" bIns="0" rtlCol="0" anchor="t"/>
          <a:lstStyle/>
          <a:p>
            <a:pPr>
              <a:lnSpc>
                <a:spcPts val="2550"/>
              </a:lnSpc>
            </a:pPr>
            <a:r>
              <a:rPr lang="en-US" sz="2000" b="1" dirty="0" err="1">
                <a:solidFill>
                  <a:srgbClr val="161613"/>
                </a:solidFill>
                <a:latin typeface="DM Sans Medium" pitchFamily="34" charset="0"/>
                <a:ea typeface="DM Sans Medium" pitchFamily="34" charset="-122"/>
                <a:cs typeface="DM Sans Medium" pitchFamily="34" charset="-120"/>
              </a:rPr>
              <a:t>Vicem</a:t>
            </a:r>
            <a:r>
              <a:rPr lang="en-US" sz="2000" b="1" dirty="0">
                <a:solidFill>
                  <a:srgbClr val="161613"/>
                </a:solidFill>
                <a:latin typeface="DM Sans Medium" pitchFamily="34" charset="0"/>
                <a:ea typeface="DM Sans Medium" pitchFamily="34" charset="-122"/>
                <a:cs typeface="DM Sans Medium" pitchFamily="34" charset="-120"/>
              </a:rPr>
              <a:t> Hoang Thach</a:t>
            </a:r>
            <a:endParaRPr lang="en-US" sz="2000" b="1" dirty="0"/>
          </a:p>
        </p:txBody>
      </p:sp>
      <p:sp>
        <p:nvSpPr>
          <p:cNvPr id="15" name="Text 2">
            <a:extLst>
              <a:ext uri="{FF2B5EF4-FFF2-40B4-BE49-F238E27FC236}">
                <a16:creationId xmlns:a16="http://schemas.microsoft.com/office/drawing/2014/main" id="{1E3BAE16-4CAF-FDF2-43EF-0B9F00083E17}"/>
              </a:ext>
            </a:extLst>
          </p:cNvPr>
          <p:cNvSpPr/>
          <p:nvPr/>
        </p:nvSpPr>
        <p:spPr>
          <a:xfrm>
            <a:off x="644315" y="4133651"/>
            <a:ext cx="3168790" cy="1241656"/>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Successfully implemented waste heat recovery (WHR) system and used RDF alternative fuel, significantly reducing energy costs and CO₂ emissions.</a:t>
            </a:r>
            <a:endParaRPr lang="en-US" sz="1600" dirty="0">
              <a:latin typeface="+mn-lt"/>
            </a:endParaRPr>
          </a:p>
        </p:txBody>
      </p:sp>
      <p:pic>
        <p:nvPicPr>
          <p:cNvPr id="16" name="Image 1" descr="preencoded.png">
            <a:extLst>
              <a:ext uri="{FF2B5EF4-FFF2-40B4-BE49-F238E27FC236}">
                <a16:creationId xmlns:a16="http://schemas.microsoft.com/office/drawing/2014/main" id="{822C48CE-1D2F-725D-2DF0-9E18E7660DC2}"/>
              </a:ext>
            </a:extLst>
          </p:cNvPr>
          <p:cNvPicPr>
            <a:picLocks noChangeAspect="1"/>
          </p:cNvPicPr>
          <p:nvPr/>
        </p:nvPicPr>
        <p:blipFill>
          <a:blip r:embed="rId4"/>
          <a:stretch>
            <a:fillRect/>
          </a:stretch>
        </p:blipFill>
        <p:spPr>
          <a:xfrm>
            <a:off x="4732552" y="1582205"/>
            <a:ext cx="2873703" cy="1776037"/>
          </a:xfrm>
          <a:prstGeom prst="rect">
            <a:avLst/>
          </a:prstGeom>
        </p:spPr>
      </p:pic>
      <p:sp>
        <p:nvSpPr>
          <p:cNvPr id="17" name="Text 3">
            <a:extLst>
              <a:ext uri="{FF2B5EF4-FFF2-40B4-BE49-F238E27FC236}">
                <a16:creationId xmlns:a16="http://schemas.microsoft.com/office/drawing/2014/main" id="{7DEBDD72-36A7-DB39-3F6C-390A3052519F}"/>
              </a:ext>
            </a:extLst>
          </p:cNvPr>
          <p:cNvSpPr/>
          <p:nvPr/>
        </p:nvSpPr>
        <p:spPr>
          <a:xfrm>
            <a:off x="4968128" y="3679783"/>
            <a:ext cx="2356749" cy="303259"/>
          </a:xfrm>
          <a:prstGeom prst="rect">
            <a:avLst/>
          </a:prstGeom>
          <a:noFill/>
          <a:ln/>
        </p:spPr>
        <p:txBody>
          <a:bodyPr wrap="none" lIns="0" tIns="0" rIns="0" bIns="0" rtlCol="0" anchor="t"/>
          <a:lstStyle/>
          <a:p>
            <a:pPr algn="ctr">
              <a:lnSpc>
                <a:spcPts val="2550"/>
              </a:lnSpc>
            </a:pPr>
            <a:r>
              <a:rPr lang="en-US" sz="2000" b="1" dirty="0">
                <a:solidFill>
                  <a:srgbClr val="161613"/>
                </a:solidFill>
                <a:latin typeface="DM Sans Medium" pitchFamily="34" charset="0"/>
                <a:ea typeface="DM Sans Medium" pitchFamily="34" charset="-122"/>
                <a:cs typeface="DM Sans Medium" pitchFamily="34" charset="-120"/>
              </a:rPr>
              <a:t>Bim Son Cement</a:t>
            </a:r>
            <a:endParaRPr lang="en-US" sz="2000" b="1" dirty="0"/>
          </a:p>
        </p:txBody>
      </p:sp>
      <p:sp>
        <p:nvSpPr>
          <p:cNvPr id="18" name="Text 4">
            <a:extLst>
              <a:ext uri="{FF2B5EF4-FFF2-40B4-BE49-F238E27FC236}">
                <a16:creationId xmlns:a16="http://schemas.microsoft.com/office/drawing/2014/main" id="{4EA10557-3282-01F8-C5EF-592BE77F30D7}"/>
              </a:ext>
            </a:extLst>
          </p:cNvPr>
          <p:cNvSpPr/>
          <p:nvPr/>
        </p:nvSpPr>
        <p:spPr>
          <a:xfrm>
            <a:off x="4517131" y="4133651"/>
            <a:ext cx="3304543" cy="1552069"/>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Apply ISO 50001 energy management system and connect online energy monitoring system, allowing real-time monitoring and optimization of energy consumption.</a:t>
            </a:r>
            <a:endParaRPr lang="en-US" sz="1600" dirty="0">
              <a:latin typeface="+mn-lt"/>
            </a:endParaRPr>
          </a:p>
        </p:txBody>
      </p:sp>
      <p:pic>
        <p:nvPicPr>
          <p:cNvPr id="19" name="Image 2" descr="preencoded.png">
            <a:extLst>
              <a:ext uri="{FF2B5EF4-FFF2-40B4-BE49-F238E27FC236}">
                <a16:creationId xmlns:a16="http://schemas.microsoft.com/office/drawing/2014/main" id="{B7DCEE10-FF88-487F-8CA1-C363FF0C337F}"/>
              </a:ext>
            </a:extLst>
          </p:cNvPr>
          <p:cNvPicPr>
            <a:picLocks noChangeAspect="1"/>
          </p:cNvPicPr>
          <p:nvPr/>
        </p:nvPicPr>
        <p:blipFill>
          <a:blip r:embed="rId5"/>
          <a:stretch>
            <a:fillRect/>
          </a:stretch>
        </p:blipFill>
        <p:spPr>
          <a:xfrm>
            <a:off x="8616000" y="1582205"/>
            <a:ext cx="2873703" cy="1776037"/>
          </a:xfrm>
          <a:prstGeom prst="rect">
            <a:avLst/>
          </a:prstGeom>
        </p:spPr>
      </p:pic>
      <p:sp>
        <p:nvSpPr>
          <p:cNvPr id="20" name="Text 5">
            <a:extLst>
              <a:ext uri="{FF2B5EF4-FFF2-40B4-BE49-F238E27FC236}">
                <a16:creationId xmlns:a16="http://schemas.microsoft.com/office/drawing/2014/main" id="{CAC97F0E-0D2C-28D4-B061-145AB5947DD0}"/>
              </a:ext>
            </a:extLst>
          </p:cNvPr>
          <p:cNvSpPr/>
          <p:nvPr/>
        </p:nvSpPr>
        <p:spPr>
          <a:xfrm>
            <a:off x="9140143" y="3679782"/>
            <a:ext cx="1825416" cy="303259"/>
          </a:xfrm>
          <a:prstGeom prst="rect">
            <a:avLst/>
          </a:prstGeom>
          <a:noFill/>
          <a:ln/>
        </p:spPr>
        <p:txBody>
          <a:bodyPr wrap="none" lIns="0" tIns="0" rIns="0" bIns="0" rtlCol="0" anchor="t"/>
          <a:lstStyle/>
          <a:p>
            <a:pPr algn="ctr">
              <a:lnSpc>
                <a:spcPts val="2550"/>
              </a:lnSpc>
            </a:pPr>
            <a:r>
              <a:rPr lang="en-US" sz="2000" b="1" dirty="0">
                <a:solidFill>
                  <a:srgbClr val="161613"/>
                </a:solidFill>
                <a:latin typeface="DM Sans Medium" pitchFamily="34" charset="0"/>
                <a:ea typeface="DM Sans Medium" pitchFamily="34" charset="-122"/>
                <a:cs typeface="DM Sans Medium" pitchFamily="34" charset="-120"/>
              </a:rPr>
              <a:t>Fico Cement</a:t>
            </a:r>
            <a:endParaRPr lang="en-US" sz="2000" b="1" dirty="0"/>
          </a:p>
        </p:txBody>
      </p:sp>
      <p:sp>
        <p:nvSpPr>
          <p:cNvPr id="21" name="Text 6">
            <a:extLst>
              <a:ext uri="{FF2B5EF4-FFF2-40B4-BE49-F238E27FC236}">
                <a16:creationId xmlns:a16="http://schemas.microsoft.com/office/drawing/2014/main" id="{4374E244-92BB-5DDE-AF41-DE813B0B3A7D}"/>
              </a:ext>
            </a:extLst>
          </p:cNvPr>
          <p:cNvSpPr/>
          <p:nvPr/>
        </p:nvSpPr>
        <p:spPr>
          <a:xfrm>
            <a:off x="8616000" y="4133651"/>
            <a:ext cx="3016904" cy="1241656"/>
          </a:xfrm>
          <a:prstGeom prst="rect">
            <a:avLst/>
          </a:prstGeom>
          <a:noFill/>
          <a:ln/>
        </p:spPr>
        <p:txBody>
          <a:bodyPr wrap="square" lIns="0" tIns="0" rIns="0" bIns="0" rtlCol="0" anchor="t"/>
          <a:lstStyle/>
          <a:p>
            <a:pPr algn="just">
              <a:lnSpc>
                <a:spcPts val="2600"/>
              </a:lnSpc>
            </a:pPr>
            <a:r>
              <a:rPr lang="en-US" sz="1600">
                <a:solidFill>
                  <a:srgbClr val="161613"/>
                </a:solidFill>
                <a:latin typeface="+mn-lt"/>
                <a:ea typeface="Inter" pitchFamily="34" charset="-122"/>
                <a:cs typeface="Inter" pitchFamily="34" charset="-120"/>
              </a:rPr>
              <a:t>Testing burning biomass instead of coal, aiming to reduce carbon emissions and take advantage of locally available renewable fuel sources.</a:t>
            </a:r>
            <a:endParaRPr lang="en-US" sz="1600" dirty="0">
              <a:latin typeface="+mn-lt"/>
            </a:endParaRPr>
          </a:p>
        </p:txBody>
      </p:sp>
      <p:sp>
        <p:nvSpPr>
          <p:cNvPr id="23" name="Title 1">
            <a:extLst>
              <a:ext uri="{FF2B5EF4-FFF2-40B4-BE49-F238E27FC236}">
                <a16:creationId xmlns:a16="http://schemas.microsoft.com/office/drawing/2014/main" id="{21CAF497-16BD-D7CF-B819-360E545C93A8}"/>
              </a:ext>
            </a:extLst>
          </p:cNvPr>
          <p:cNvSpPr>
            <a:spLocks noGrp="1"/>
          </p:cNvSpPr>
          <p:nvPr>
            <p:ph type="title"/>
          </p:nvPr>
        </p:nvSpPr>
        <p:spPr>
          <a:xfrm>
            <a:off x="660103" y="583111"/>
            <a:ext cx="10972800" cy="495200"/>
          </a:xfrm>
        </p:spPr>
        <p:txBody>
          <a:bodyPr>
            <a:noAutofit/>
          </a:bodyPr>
          <a:lstStyle/>
          <a:p>
            <a:r>
              <a:rPr lang="vi-VN" sz="2800" b="1" dirty="0">
                <a:solidFill>
                  <a:schemeClr val="accent1">
                    <a:lumMod val="50000"/>
                  </a:schemeClr>
                </a:solidFill>
                <a:latin typeface="+mn-lt"/>
              </a:rPr>
              <a:t>10. PIONEERING ENTERPRISES IN VIETNAM</a:t>
            </a:r>
            <a:endParaRPr lang="en-VN" sz="2800" b="1" dirty="0">
              <a:solidFill>
                <a:schemeClr val="accent1">
                  <a:lumMod val="50000"/>
                </a:schemeClr>
              </a:solidFill>
              <a:latin typeface="+mn-lt"/>
            </a:endParaRPr>
          </a:p>
        </p:txBody>
      </p:sp>
    </p:spTree>
    <p:extLst>
      <p:ext uri="{BB962C8B-B14F-4D97-AF65-F5344CB8AC3E}">
        <p14:creationId xmlns:p14="http://schemas.microsoft.com/office/powerpoint/2010/main" val="238179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E64B0-2DEE-B30C-5C5F-12AD2857AFDA}"/>
              </a:ext>
            </a:extLst>
          </p:cNvPr>
          <p:cNvSpPr>
            <a:spLocks noGrp="1"/>
          </p:cNvSpPr>
          <p:nvPr>
            <p:ph type="title"/>
          </p:nvPr>
        </p:nvSpPr>
        <p:spPr>
          <a:xfrm>
            <a:off x="660103" y="1760895"/>
            <a:ext cx="10972800" cy="1122400"/>
          </a:xfrm>
        </p:spPr>
        <p:txBody>
          <a:bodyPr>
            <a:noAutofit/>
          </a:bodyPr>
          <a:lstStyle/>
          <a:p>
            <a:pPr algn="l"/>
            <a:r>
              <a:rPr lang="en-US" sz="2200" b="1" dirty="0"/>
              <a:t>Question: </a:t>
            </a:r>
            <a:r>
              <a:rPr lang="en-US" sz="2200" dirty="0"/>
              <a:t>What energy efficiency potential do you see that is most relevant to your plant? Explain?</a:t>
            </a:r>
          </a:p>
        </p:txBody>
      </p:sp>
      <p:sp>
        <p:nvSpPr>
          <p:cNvPr id="3" name="Title 1">
            <a:extLst>
              <a:ext uri="{FF2B5EF4-FFF2-40B4-BE49-F238E27FC236}">
                <a16:creationId xmlns:a16="http://schemas.microsoft.com/office/drawing/2014/main" id="{28805E12-CC20-481D-8719-B682DCBEA4B1}"/>
              </a:ext>
            </a:extLst>
          </p:cNvPr>
          <p:cNvSpPr txBox="1">
            <a:spLocks/>
          </p:cNvSpPr>
          <p:nvPr/>
        </p:nvSpPr>
        <p:spPr>
          <a:xfrm>
            <a:off x="660103" y="58311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dirty="0">
                <a:solidFill>
                  <a:schemeClr val="accent1">
                    <a:lumMod val="50000"/>
                  </a:schemeClr>
                </a:solidFill>
                <a:latin typeface="+mn-lt"/>
              </a:rPr>
              <a:t>DISCUSSION</a:t>
            </a:r>
            <a:endParaRPr lang="en-VN" sz="2800" b="1" dirty="0">
              <a:solidFill>
                <a:schemeClr val="accent1">
                  <a:lumMod val="50000"/>
                </a:schemeClr>
              </a:solidFill>
              <a:latin typeface="+mn-lt"/>
            </a:endParaRPr>
          </a:p>
        </p:txBody>
      </p:sp>
    </p:spTree>
    <p:extLst>
      <p:ext uri="{BB962C8B-B14F-4D97-AF65-F5344CB8AC3E}">
        <p14:creationId xmlns:p14="http://schemas.microsoft.com/office/powerpoint/2010/main" val="4050902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cement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en-US" sz="2400" dirty="0">
                <a:solidFill>
                  <a:schemeClr val="accent1">
                    <a:lumMod val="50000"/>
                  </a:schemeClr>
                </a:solidFill>
                <a:latin typeface="Arial" panose="020B0604020202020204" pitchFamily="34" charset="0"/>
              </a:rPr>
              <a:t>1. </a:t>
            </a:r>
            <a:r>
              <a:rPr lang="vi-VN" sz="2400" dirty="0">
                <a:solidFill>
                  <a:schemeClr val="accent1">
                    <a:lumMod val="50000"/>
                  </a:schemeClr>
                </a:solidFill>
                <a:latin typeface="Arial" panose="020B0604020202020204" pitchFamily="34" charset="0"/>
              </a:rPr>
              <a:t>FINAL ENERGY CONSUMPTION BY INDUSTRY IN VIETNAM</a:t>
            </a:r>
            <a:endParaRPr lang="en-US" sz="2400" dirty="0">
              <a:solidFill>
                <a:schemeClr val="accent1">
                  <a:lumMod val="50000"/>
                </a:schemeClr>
              </a:solidFill>
            </a:endParaRPr>
          </a:p>
        </p:txBody>
      </p:sp>
      <p:graphicFrame>
        <p:nvGraphicFramePr>
          <p:cNvPr id="21" name="Chart 20">
            <a:extLst>
              <a:ext uri="{FF2B5EF4-FFF2-40B4-BE49-F238E27FC236}">
                <a16:creationId xmlns:a16="http://schemas.microsoft.com/office/drawing/2014/main" id="{18F45C31-3FCF-4EC8-B40E-2D0D5B17C0C7}"/>
              </a:ext>
            </a:extLst>
          </p:cNvPr>
          <p:cNvGraphicFramePr>
            <a:graphicFrameLocks/>
          </p:cNvGraphicFramePr>
          <p:nvPr>
            <p:extLst>
              <p:ext uri="{D42A27DB-BD31-4B8C-83A1-F6EECF244321}">
                <p14:modId xmlns:p14="http://schemas.microsoft.com/office/powerpoint/2010/main" val="1150445144"/>
              </p:ext>
            </p:extLst>
          </p:nvPr>
        </p:nvGraphicFramePr>
        <p:xfrm>
          <a:off x="601980" y="2159684"/>
          <a:ext cx="5494020" cy="325872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2" name="Chart 21">
            <a:extLst>
              <a:ext uri="{FF2B5EF4-FFF2-40B4-BE49-F238E27FC236}">
                <a16:creationId xmlns:a16="http://schemas.microsoft.com/office/drawing/2014/main" id="{D5F6F70A-608D-48C9-8016-4FC33ED6B83E}"/>
              </a:ext>
            </a:extLst>
          </p:cNvPr>
          <p:cNvGraphicFramePr>
            <a:graphicFrameLocks/>
          </p:cNvGraphicFramePr>
          <p:nvPr>
            <p:extLst>
              <p:ext uri="{D42A27DB-BD31-4B8C-83A1-F6EECF244321}">
                <p14:modId xmlns:p14="http://schemas.microsoft.com/office/powerpoint/2010/main" val="2605316802"/>
              </p:ext>
            </p:extLst>
          </p:nvPr>
        </p:nvGraphicFramePr>
        <p:xfrm>
          <a:off x="6096000" y="2159684"/>
          <a:ext cx="5494020" cy="32587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2461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144379" y="471469"/>
            <a:ext cx="11582400" cy="701433"/>
          </a:xfrm>
        </p:spPr>
        <p:txBody>
          <a:bodyPr>
            <a:noAutofit/>
          </a:bodyPr>
          <a:lstStyle/>
          <a:p>
            <a:pPr algn="ctr"/>
            <a:r>
              <a:rPr lang="en-US" sz="2400" dirty="0">
                <a:solidFill>
                  <a:schemeClr val="accent1">
                    <a:lumMod val="50000"/>
                  </a:schemeClr>
                </a:solidFill>
              </a:rPr>
              <a:t>2. 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77500" lnSpcReduction="2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en-US" dirty="0"/>
              <a:t>As of 2023, Vietnam has </a:t>
            </a:r>
            <a:r>
              <a:rPr lang="en-US" dirty="0">
                <a:solidFill>
                  <a:srgbClr val="C00000"/>
                </a:solidFill>
              </a:rPr>
              <a:t>3,491</a:t>
            </a:r>
            <a:r>
              <a:rPr lang="en-US" dirty="0"/>
              <a:t> designated energy users (DEUs) with a total energy consumption of approximately </a:t>
            </a:r>
            <a:r>
              <a:rPr lang="en-US" dirty="0">
                <a:solidFill>
                  <a:srgbClr val="C00000"/>
                </a:solidFill>
              </a:rPr>
              <a:t>40,586,299</a:t>
            </a:r>
            <a:r>
              <a:rPr lang="en-US" dirty="0"/>
              <a:t> TOE. Among them, the industrial sector accounts for the majority, with </a:t>
            </a:r>
            <a:r>
              <a:rPr lang="en-US" dirty="0">
                <a:solidFill>
                  <a:srgbClr val="C00000"/>
                </a:solidFill>
              </a:rPr>
              <a:t>2,864</a:t>
            </a:r>
            <a:r>
              <a:rPr lang="en-US" dirty="0"/>
              <a:t> establishments consuming around </a:t>
            </a:r>
            <a:r>
              <a:rPr lang="en-US" dirty="0">
                <a:solidFill>
                  <a:srgbClr val="C00000"/>
                </a:solidFill>
              </a:rPr>
              <a:t>39,583,611</a:t>
            </a:r>
            <a:r>
              <a:rPr lang="en-US" dirty="0"/>
              <a:t> TOE (</a:t>
            </a:r>
            <a:r>
              <a:rPr lang="en-US" dirty="0">
                <a:solidFill>
                  <a:srgbClr val="C00000"/>
                </a:solidFill>
              </a:rPr>
              <a:t>97.5%</a:t>
            </a:r>
            <a:r>
              <a:rPr lang="en-US" dirty="0"/>
              <a:t> of the total DEUs). This demonstrates a significant potential for energy efficiency improvement in Vietnam’s industrial sector.</a:t>
            </a:r>
          </a:p>
          <a:p>
            <a:pPr algn="just">
              <a:lnSpc>
                <a:spcPct val="150000"/>
              </a:lnSpc>
              <a:buFont typeface="Wingdings" pitchFamily="2" charset="2"/>
              <a:buChar char="v"/>
            </a:pPr>
            <a:r>
              <a:rPr lang="en-US" b="1" i="1" dirty="0"/>
              <a:t>Although the cement industry in Vietnam has only </a:t>
            </a:r>
            <a:r>
              <a:rPr lang="en-US" b="1" i="1" dirty="0">
                <a:solidFill>
                  <a:srgbClr val="C00000"/>
                </a:solidFill>
              </a:rPr>
              <a:t>91 DEUs</a:t>
            </a:r>
            <a:r>
              <a:rPr lang="en-US" b="1" i="1" dirty="0"/>
              <a:t>, it consumes up to </a:t>
            </a:r>
            <a:r>
              <a:rPr lang="en-US" b="1" i="1" dirty="0">
                <a:solidFill>
                  <a:srgbClr val="C00000"/>
                </a:solidFill>
              </a:rPr>
              <a:t>8,825,788 TOE</a:t>
            </a:r>
            <a:r>
              <a:rPr lang="en-US" b="1" i="1" dirty="0"/>
              <a:t>, accounting for </a:t>
            </a:r>
            <a:r>
              <a:rPr lang="en-US" b="1" i="1" dirty="0">
                <a:solidFill>
                  <a:srgbClr val="C00000"/>
                </a:solidFill>
              </a:rPr>
              <a:t>22.3%</a:t>
            </a:r>
            <a:r>
              <a:rPr lang="en-US" b="1" i="1" dirty="0"/>
              <a:t> of industrial DEU consumption (</a:t>
            </a:r>
            <a:r>
              <a:rPr lang="en-US" b="1" i="1" dirty="0">
                <a:solidFill>
                  <a:srgbClr val="FF0000"/>
                </a:solidFill>
              </a:rPr>
              <a:t>10-15%</a:t>
            </a:r>
            <a:r>
              <a:rPr lang="en-US" b="1" i="1" dirty="0"/>
              <a:t> of total industry consumption)- due to the energy-intensive nature of its production equipment</a:t>
            </a:r>
            <a:r>
              <a:rPr lang="en-US" dirty="0"/>
              <a:t>.</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23207354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55690"/>
            <a:ext cx="10524067" cy="654050"/>
          </a:xfrm>
        </p:spPr>
        <p:txBody>
          <a:bodyPr>
            <a:noAutofit/>
          </a:bodyPr>
          <a:lstStyle/>
          <a:p>
            <a:pPr algn="ctr"/>
            <a:r>
              <a:rPr lang="en-US" dirty="0">
                <a:solidFill>
                  <a:schemeClr val="accent1">
                    <a:lumMod val="50000"/>
                  </a:schemeClr>
                </a:solidFill>
                <a:latin typeface="+mn-lt"/>
              </a:rPr>
              <a:t>3. NUMBER OF DESIGNATED ENERGY USERS (DEUS)</a:t>
            </a: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2017-2023</a:t>
            </a:r>
            <a:br>
              <a:rPr lang="en-US" sz="2133" dirty="0"/>
            </a:br>
            <a:r>
              <a:rPr lang="en-US" sz="2133" dirty="0"/>
              <a:t>                   </a:t>
            </a:r>
            <a:r>
              <a:rPr lang="en-US" sz="1600" i="1" dirty="0">
                <a:latin typeface="+mn-lt"/>
              </a:rPr>
              <a:t>(Source: Compiled from the DEUs List)</a:t>
            </a: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4261715906"/>
              </p:ext>
            </p:extLst>
          </p:nvPr>
        </p:nvGraphicFramePr>
        <p:xfrm>
          <a:off x="833967" y="1480457"/>
          <a:ext cx="9812262" cy="43107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80683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fontScale="90000"/>
          </a:bodyPr>
          <a:lstStyle/>
          <a:p>
            <a:pPr algn="ctr"/>
            <a:r>
              <a:rPr lang="en-US" dirty="0">
                <a:solidFill>
                  <a:schemeClr val="accent1">
                    <a:lumMod val="50000"/>
                  </a:schemeClr>
                </a:solidFill>
              </a:rPr>
              <a:t>4. EE TARGETS FOR VIETNAM'S INDUSTRIAL SECTORS BY 2030</a:t>
            </a: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498024581"/>
              </p:ext>
            </p:extLst>
          </p:nvPr>
        </p:nvGraphicFramePr>
        <p:xfrm>
          <a:off x="683941" y="1515451"/>
          <a:ext cx="10896379" cy="3856132"/>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356892">
                <a:tc rowSpan="2">
                  <a:txBody>
                    <a:bodyPr/>
                    <a:lstStyle/>
                    <a:p>
                      <a:pPr algn="ctr" fontAlgn="ctr"/>
                      <a:r>
                        <a:rPr lang="en-US" sz="1800" b="1" u="none" strike="noStrike" dirty="0">
                          <a:solidFill>
                            <a:schemeClr val="bg1"/>
                          </a:solidFill>
                          <a:effectLst/>
                        </a:rPr>
                        <a:t>Industries</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gridSpan="2">
                  <a:txBody>
                    <a:bodyPr/>
                    <a:lstStyle/>
                    <a:p>
                      <a:pPr algn="ctr" fontAlgn="b"/>
                      <a:r>
                        <a:rPr lang="en-US" sz="1800" b="1" u="none" strike="noStrike" dirty="0">
                          <a:solidFill>
                            <a:schemeClr val="bg1"/>
                          </a:solidFill>
                          <a:effectLst/>
                        </a:rPr>
                        <a:t>By 2025</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hMerge="1">
                  <a:txBody>
                    <a:bodyPr/>
                    <a:lstStyle/>
                    <a:p>
                      <a:endParaRPr lang="en-US"/>
                    </a:p>
                  </a:txBody>
                  <a:tcPr/>
                </a:tc>
                <a:tc gridSpan="2">
                  <a:txBody>
                    <a:bodyPr/>
                    <a:lstStyle/>
                    <a:p>
                      <a:pPr algn="ctr" fontAlgn="b"/>
                      <a:r>
                        <a:rPr lang="en-US" sz="1800" b="1" u="none" strike="noStrike" dirty="0">
                          <a:solidFill>
                            <a:schemeClr val="bg1"/>
                          </a:solidFill>
                          <a:effectLst/>
                        </a:rPr>
                        <a:t>By 2030</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solidFill>
                            <a:schemeClr val="bg1"/>
                          </a:solidFill>
                          <a:effectLst/>
                        </a:rPr>
                        <a:t>From</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To</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From</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tc>
                  <a:txBody>
                    <a:bodyPr/>
                    <a:lstStyle/>
                    <a:p>
                      <a:pPr algn="ctr" fontAlgn="b"/>
                      <a:r>
                        <a:rPr lang="en-US" sz="1800" u="none" strike="noStrike" dirty="0">
                          <a:solidFill>
                            <a:schemeClr val="bg1"/>
                          </a:solidFill>
                          <a:effectLst/>
                        </a:rPr>
                        <a:t>To</a:t>
                      </a:r>
                      <a:endParaRPr lang="en-US" sz="1800" b="1" i="0" u="none" strike="noStrike" dirty="0">
                        <a:solidFill>
                          <a:schemeClr val="bg1"/>
                        </a:solidFill>
                        <a:effectLst/>
                        <a:latin typeface="Calibri" panose="020F0502020204030204" pitchFamily="34" charset="0"/>
                      </a:endParaRPr>
                    </a:p>
                  </a:txBody>
                  <a:tcPr marL="10160" marR="10160" marT="10160" marB="0" anchor="ctr">
                    <a:solidFill>
                      <a:schemeClr val="accent4">
                        <a:lumMod val="50000"/>
                      </a:schemeClr>
                    </a:solidFill>
                  </a:tcPr>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b="1" u="none" strike="noStrike" dirty="0">
                          <a:solidFill>
                            <a:srgbClr val="C00000"/>
                          </a:solidFill>
                          <a:effectLst/>
                        </a:rPr>
                        <a:t>Cement</a:t>
                      </a:r>
                      <a:r>
                        <a:rPr lang="vi-VN" sz="1800" b="1" u="none" strike="noStrike" dirty="0">
                          <a:solidFill>
                            <a:srgbClr val="C00000"/>
                          </a:solidFill>
                          <a:effectLst/>
                        </a:rPr>
                        <a:t>(%)</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7.5</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 </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10.89</a:t>
                      </a:r>
                      <a:endParaRPr lang="en-US" sz="1800" b="1" i="0" u="none" strike="noStrike" dirty="0">
                        <a:solidFill>
                          <a:srgbClr val="C00000"/>
                        </a:solidFill>
                        <a:effectLst/>
                        <a:latin typeface="Calibri" panose="020F0502020204030204" pitchFamily="34" charset="0"/>
                      </a:endParaRPr>
                    </a:p>
                  </a:txBody>
                  <a:tcPr marL="10160" marR="10160" marT="10160" marB="0" anchor="b"/>
                </a:tc>
                <a:tc>
                  <a:txBody>
                    <a:bodyPr/>
                    <a:lstStyle/>
                    <a:p>
                      <a:pPr algn="ctr" fontAlgn="b"/>
                      <a:r>
                        <a:rPr lang="en-US" sz="1800" b="1" u="none" strike="noStrike" dirty="0">
                          <a:solidFill>
                            <a:srgbClr val="C00000"/>
                          </a:solidFill>
                          <a:effectLst/>
                        </a:rPr>
                        <a:t> </a:t>
                      </a:r>
                      <a:endParaRPr lang="en-US" sz="1800" b="1" i="0" u="none" strike="noStrike" dirty="0">
                        <a:solidFill>
                          <a:srgbClr val="C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dirty="0">
                <a:solidFill>
                  <a:schemeClr val="accent1">
                    <a:lumMod val="50000"/>
                  </a:schemeClr>
                </a:solidFill>
              </a:rPr>
              <a:t>5. 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extLst>
              <p:ext uri="{D42A27DB-BD31-4B8C-83A1-F6EECF244321}">
                <p14:modId xmlns:p14="http://schemas.microsoft.com/office/powerpoint/2010/main" val="3165633236"/>
              </p:ext>
            </p:extLst>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Sheets">
    <a:dk1>
      <a:srgbClr val="000000"/>
    </a:dk1>
    <a:lt1>
      <a:srgbClr val="FFFFFF"/>
    </a:lt1>
    <a:dk2>
      <a:srgbClr val="000000"/>
    </a:dk2>
    <a:lt2>
      <a:srgbClr val="FFFFFF"/>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Sheets">
    <a:majorFont>
      <a:latin typeface="Calibri"/>
      <a:ea typeface="Calibri"/>
      <a:cs typeface="Calibri"/>
    </a:majorFont>
    <a:minorFont>
      <a:latin typeface="Calibri"/>
      <a:ea typeface="Calibri"/>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23520</TotalTime>
  <Words>3780</Words>
  <Application>Microsoft Macintosh PowerPoint</Application>
  <PresentationFormat>Widescreen</PresentationFormat>
  <Paragraphs>387</Paragraphs>
  <Slides>38</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38</vt:i4>
      </vt:variant>
    </vt:vector>
  </HeadingPairs>
  <TitlesOfParts>
    <vt:vector size="47" baseType="lpstr">
      <vt:lpstr>Wingdings</vt:lpstr>
      <vt:lpstr>Roboto</vt:lpstr>
      <vt:lpstr>Fira Sans Extra Condensed</vt:lpstr>
      <vt:lpstr>Times</vt:lpstr>
      <vt:lpstr>DM Sans Medium</vt:lpstr>
      <vt:lpstr>Arial</vt:lpstr>
      <vt:lpstr>Calibri</vt:lpstr>
      <vt:lpstr>Energy Saving Infographics by Slidesgo</vt:lpstr>
      <vt:lpstr>1_Energy Saving Infographics by Slidesgo</vt:lpstr>
      <vt:lpstr>TRAINING PROGRAMME  FOR INDUSTRIAL ENTERPRISEs</vt:lpstr>
      <vt:lpstr>Content</vt:lpstr>
      <vt:lpstr>PowerPoint Presentation</vt:lpstr>
      <vt:lpstr>Small group discuss and presentation</vt:lpstr>
      <vt:lpstr>1. FINAL ENERGY CONSUMPTION BY INDUSTRY IN VIETNAM</vt:lpstr>
      <vt:lpstr>2. CHARACTERISTICS OF ENERGY CONSUMPTION IN VIETNAM’S INDUSTRY</vt:lpstr>
      <vt:lpstr>3. NUMBER OF DESIGNATED ENERGY USERS (DEUS)</vt:lpstr>
      <vt:lpstr>4. EE TARGETS FOR VIETNAM'S INDUSTRIAL SECTORS BY 2030</vt:lpstr>
      <vt:lpstr>5. AVERAGE ELECTRICITY PRICE (2010 – 2024)</vt:lpstr>
      <vt:lpstr>6. ENERGY EFICIENCY POTENTIAL OF SOME TYPICAL INDUSTRIES</vt:lpstr>
      <vt:lpstr>7. CURRENT STATUS OF ENERGY USE IN INDUSTRY</vt:lpstr>
      <vt:lpstr>7. CURRENT STATUS OF ENERGY USE IN INDUSTRY</vt:lpstr>
      <vt:lpstr>8. CAUSES OF HIGH ENERGY CONSUMPTION</vt:lpstr>
      <vt:lpstr>9. TRENDS IN SUSTAINABLE DEVELOPMENT IN CEMENT INDUSTRY</vt:lpstr>
      <vt:lpstr>PowerPoint Presentation</vt:lpstr>
      <vt:lpstr>1. OVERVIEW OF CEMENT INDUSTRY</vt:lpstr>
      <vt:lpstr>2. ENERGY INTENSITY IN HIGH-ENERGY INDUSTRIES IN VIETNAM</vt:lpstr>
      <vt:lpstr>3. THE AVERAGE THERMAL ENERGY INTENSITY OF CLINKER</vt:lpstr>
      <vt:lpstr>4. ENERGY USE STRUCTURE</vt:lpstr>
      <vt:lpstr>5. PERFORMANCE AND ENERGY INTENSITY</vt:lpstr>
      <vt:lpstr>6. ENERGY CONSUMPTION IN THE CEMENT INDUSTRY (1)</vt:lpstr>
      <vt:lpstr>6. ENERGY CONSUMPTION IN THE CEMENT INDUSTRY (2)</vt:lpstr>
      <vt:lpstr>7. POTENTIAL AREAS FOR ENERGY EFFICIENCY</vt:lpstr>
      <vt:lpstr>7. POTENTIAL AREAS FOR ENERGY EFFICIENCY</vt:lpstr>
      <vt:lpstr>7. POTENTIAL AREAS FOR ENERGY EFFICIENCY</vt:lpstr>
      <vt:lpstr>8. EEMs IN THE CEMENT INDUSTRY (1)</vt:lpstr>
      <vt:lpstr>8. EEMs IN THE CEMENT INDUSTRY (2)</vt:lpstr>
      <vt:lpstr>8. EEMs IN THE CEMENT INDUSTRY (3)</vt:lpstr>
      <vt:lpstr>8. EEMs IN THE CEMENT INDUSTRY (4)</vt:lpstr>
      <vt:lpstr>8. EEMs IN THE CEMENT INDUSTRY (5)</vt:lpstr>
      <vt:lpstr>8. EEMs IN THE CEMENT INDUSTRY (6)</vt:lpstr>
      <vt:lpstr>8. EEMs IN THE CEMENT INDUSTRY (7)</vt:lpstr>
      <vt:lpstr>9. EXAMPLE OF EEMS IN THE WORLD (1) </vt:lpstr>
      <vt:lpstr>9. EXAMPLE OF EEMS IN THE WORLD (2)</vt:lpstr>
      <vt:lpstr>PowerPoint Presentation</vt:lpstr>
      <vt:lpstr>10. PIONEERING ENTERPRISES IN VIETNAM</vt:lpstr>
      <vt:lpstr>Question: What energy efficiency potential do you see that is most relevant to your plant? Explain?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175</cp:revision>
  <dcterms:modified xsi:type="dcterms:W3CDTF">2025-08-14T03:24:46Z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2376008</vt:lpwstr>
  </property>
  <property fmtid="{D5CDD505-2E9C-101B-9397-08002B2CF9AE}" name="NXPowerLiteSettings" pid="3">
    <vt:lpwstr>F7000400038000</vt:lpwstr>
  </property>
  <property fmtid="{D5CDD505-2E9C-101B-9397-08002B2CF9AE}" name="NXPowerLiteVersion" pid="4">
    <vt:lpwstr>S11.0.1</vt:lpwstr>
  </property>
</Properties>
</file>